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7" r:id="rId5"/>
    <p:sldId id="258" r:id="rId6"/>
    <p:sldId id="294" r:id="rId7"/>
    <p:sldId id="267" r:id="rId8"/>
    <p:sldId id="274" r:id="rId9"/>
    <p:sldId id="288" r:id="rId10"/>
    <p:sldId id="279" r:id="rId11"/>
    <p:sldId id="289" r:id="rId12"/>
    <p:sldId id="290" r:id="rId13"/>
    <p:sldId id="291" r:id="rId14"/>
    <p:sldId id="292" r:id="rId15"/>
    <p:sldId id="293" r:id="rId16"/>
    <p:sldId id="287"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si, James - Communities" initials="RJ-C" lastIdx="1" clrIdx="0">
    <p:extLst>
      <p:ext uri="{19B8F6BF-5375-455C-9EA6-DF929625EA0E}">
        <p15:presenceInfo xmlns:p15="http://schemas.microsoft.com/office/powerpoint/2012/main" userId="S::iv458470@Oxfordshire.gov.uk::75524232-e58d-485a-8df5-405ba86691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21" autoAdjust="0"/>
    <p:restoredTop sz="80729" autoAdjust="0"/>
  </p:normalViewPr>
  <p:slideViewPr>
    <p:cSldViewPr snapToGrid="0" snapToObjects="1">
      <p:cViewPr varScale="1">
        <p:scale>
          <a:sx n="92" d="100"/>
          <a:sy n="92" d="100"/>
        </p:scale>
        <p:origin x="175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452BD-67AF-46C3-9632-365DC19EFFA5}" type="datetimeFigureOut">
              <a:rPr lang="en-GB" smtClean="0"/>
              <a:t>28/10/2021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8849D-5AE6-48ED-A0F9-5CC3D0D3C175}" type="slidenum">
              <a:rPr lang="en-GB" smtClean="0"/>
              <a:t>‹#›</a:t>
            </a:fld>
            <a:endParaRPr lang="en-GB" dirty="0"/>
          </a:p>
        </p:txBody>
      </p:sp>
    </p:spTree>
    <p:extLst>
      <p:ext uri="{BB962C8B-B14F-4D97-AF65-F5344CB8AC3E}">
        <p14:creationId xmlns:p14="http://schemas.microsoft.com/office/powerpoint/2010/main" val="1043295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around 10 minute discussion on each scheme</a:t>
            </a:r>
          </a:p>
        </p:txBody>
      </p:sp>
      <p:sp>
        <p:nvSpPr>
          <p:cNvPr id="4" name="Slide Number Placeholder 3"/>
          <p:cNvSpPr>
            <a:spLocks noGrp="1"/>
          </p:cNvSpPr>
          <p:nvPr>
            <p:ph type="sldNum" sz="quarter" idx="5"/>
          </p:nvPr>
        </p:nvSpPr>
        <p:spPr/>
        <p:txBody>
          <a:bodyPr/>
          <a:lstStyle/>
          <a:p>
            <a:fld id="{9C18849D-5AE6-48ED-A0F9-5CC3D0D3C175}" type="slidenum">
              <a:rPr lang="en-GB" smtClean="0"/>
              <a:t>2</a:t>
            </a:fld>
            <a:endParaRPr lang="en-GB" dirty="0"/>
          </a:p>
        </p:txBody>
      </p:sp>
    </p:spTree>
    <p:extLst>
      <p:ext uri="{BB962C8B-B14F-4D97-AF65-F5344CB8AC3E}">
        <p14:creationId xmlns:p14="http://schemas.microsoft.com/office/powerpoint/2010/main" val="2708499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2016/17 Atkins were commissioned to undertake a study of the A44 &amp; A4260 corridors and key cross links between Upper </a:t>
            </a:r>
            <a:r>
              <a:rPr lang="en-GB" dirty="0" err="1"/>
              <a:t>Campsfield</a:t>
            </a:r>
            <a:r>
              <a:rPr lang="en-GB" dirty="0"/>
              <a:t> Road (north of London Oxford Airport) and Frieze Way/ Peartree Interchange. The study built upon objectives set out in the Oxfordshire Local Transport Plan (LTP) – to provide high quality routes for rapid transit, bus, cycle and pedestrian journeys. This study considered the feasibility of options and priority measures throughout the corridor to provide an overall concept design to deliver the LTP objectives. </a:t>
            </a:r>
          </a:p>
        </p:txBody>
      </p:sp>
      <p:sp>
        <p:nvSpPr>
          <p:cNvPr id="4" name="Slide Number Placeholder 3"/>
          <p:cNvSpPr>
            <a:spLocks noGrp="1"/>
          </p:cNvSpPr>
          <p:nvPr>
            <p:ph type="sldNum" sz="quarter" idx="5"/>
          </p:nvPr>
        </p:nvSpPr>
        <p:spPr/>
        <p:txBody>
          <a:bodyPr/>
          <a:lstStyle/>
          <a:p>
            <a:fld id="{9C18849D-5AE6-48ED-A0F9-5CC3D0D3C175}" type="slidenum">
              <a:rPr lang="en-GB" smtClean="0"/>
              <a:t>3</a:t>
            </a:fld>
            <a:endParaRPr lang="en-GB" dirty="0"/>
          </a:p>
        </p:txBody>
      </p:sp>
    </p:spTree>
    <p:extLst>
      <p:ext uri="{BB962C8B-B14F-4D97-AF65-F5344CB8AC3E}">
        <p14:creationId xmlns:p14="http://schemas.microsoft.com/office/powerpoint/2010/main" val="2139737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Growth Deal Funding was allocated and enabled us to carry out options assessments along the whole A44 corridor and at Kidlington roundabout down the Oxford Road to Cutteslowe roundabout – southbound bus lanes and cycle facilities for both corridors.  The funding also enabled feasibility design work on A44 from </a:t>
            </a:r>
            <a:r>
              <a:rPr lang="en-GB" sz="1200" dirty="0" err="1"/>
              <a:t>Cassington</a:t>
            </a:r>
            <a:r>
              <a:rPr lang="en-GB" sz="1200" dirty="0"/>
              <a:t> roundabout and Kid </a:t>
            </a:r>
            <a:r>
              <a:rPr lang="en-GB" sz="1200" dirty="0" err="1"/>
              <a:t>r’bout</a:t>
            </a:r>
            <a:r>
              <a:rPr lang="en-GB" sz="1200" dirty="0"/>
              <a:t> to Cutteslowe.  And GD is now enabling delivery of the A44 … and Kid </a:t>
            </a:r>
            <a:r>
              <a:rPr lang="en-GB" sz="1200" dirty="0" err="1"/>
              <a:t>r’bout</a:t>
            </a:r>
            <a:r>
              <a:rPr lang="en-GB" sz="1200" dirty="0"/>
              <a:t>.  Other sections will either be directly delivered by developers or through s106 contributions.  </a:t>
            </a:r>
          </a:p>
          <a:p>
            <a:endParaRPr lang="en-GB" sz="1200" dirty="0"/>
          </a:p>
          <a:p>
            <a:r>
              <a:rPr lang="en-GB" sz="1200" dirty="0"/>
              <a:t>The priority and focus of today’s briefing concerns the elements that OCC is delivering – A44 </a:t>
            </a:r>
            <a:r>
              <a:rPr lang="en-GB" sz="1200" dirty="0" err="1"/>
              <a:t>Cassington</a:t>
            </a:r>
            <a:r>
              <a:rPr lang="en-GB" sz="1200" dirty="0"/>
              <a:t> </a:t>
            </a:r>
            <a:r>
              <a:rPr lang="en-GB" sz="1200" dirty="0" err="1"/>
              <a:t>r’bout</a:t>
            </a:r>
            <a:r>
              <a:rPr lang="en-GB" sz="1200" dirty="0"/>
              <a:t> to and including Peartree Interchange and the Kidlington roundabout.</a:t>
            </a:r>
          </a:p>
          <a:p>
            <a:endParaRPr lang="en-GB" sz="1200" dirty="0"/>
          </a:p>
        </p:txBody>
      </p:sp>
      <p:sp>
        <p:nvSpPr>
          <p:cNvPr id="4" name="Slide Number Placeholder 3"/>
          <p:cNvSpPr>
            <a:spLocks noGrp="1"/>
          </p:cNvSpPr>
          <p:nvPr>
            <p:ph type="sldNum" sz="quarter" idx="5"/>
          </p:nvPr>
        </p:nvSpPr>
        <p:spPr/>
        <p:txBody>
          <a:bodyPr/>
          <a:lstStyle/>
          <a:p>
            <a:fld id="{9C18849D-5AE6-48ED-A0F9-5CC3D0D3C175}" type="slidenum">
              <a:rPr lang="en-GB" smtClean="0"/>
              <a:t>4</a:t>
            </a:fld>
            <a:endParaRPr lang="en-GB" dirty="0"/>
          </a:p>
        </p:txBody>
      </p:sp>
    </p:spTree>
    <p:extLst>
      <p:ext uri="{BB962C8B-B14F-4D97-AF65-F5344CB8AC3E}">
        <p14:creationId xmlns:p14="http://schemas.microsoft.com/office/powerpoint/2010/main" val="1901415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northern section, the design features a formal shared Toucan crossing of the A44. A raised table is proposed as both a traffic calming feature when entering Yarnton and as a crossing point. </a:t>
            </a:r>
          </a:p>
          <a:p>
            <a:r>
              <a:rPr lang="en-GB" dirty="0"/>
              <a:t>Shared use paths will be widened utilising existing highway verge to provide a width of 3.0m in constrained areas. Elsewhere the width is 4.0m. </a:t>
            </a:r>
          </a:p>
          <a:p>
            <a:endParaRPr lang="en-GB" dirty="0"/>
          </a:p>
          <a:p>
            <a:r>
              <a:rPr lang="en-GB" dirty="0"/>
              <a:t>Moving southward, a 3.5m wide bus lane is created with 2m footway on the eastern side of the carriageway. Traffic lanes measure c.3.5m. The bus lane breaks to allow access/egress to Sheehan Haulage and Plant before continuing southward. </a:t>
            </a:r>
          </a:p>
          <a:p>
            <a:endParaRPr lang="en-GB" dirty="0"/>
          </a:p>
          <a:p>
            <a:r>
              <a:rPr lang="en-GB" dirty="0"/>
              <a:t>Width constraints at the bridge over the Oxford canal see the bus lane terminate and buses join general traffic for around 150m before a bus lane resumes southward. Pedestrians are guided to the shared use path on the southern side of the A44 making use of the canal towpath. </a:t>
            </a:r>
          </a:p>
        </p:txBody>
      </p:sp>
      <p:sp>
        <p:nvSpPr>
          <p:cNvPr id="4" name="Slide Number Placeholder 3"/>
          <p:cNvSpPr>
            <a:spLocks noGrp="1"/>
          </p:cNvSpPr>
          <p:nvPr>
            <p:ph type="sldNum" sz="quarter" idx="5"/>
          </p:nvPr>
        </p:nvSpPr>
        <p:spPr/>
        <p:txBody>
          <a:bodyPr/>
          <a:lstStyle/>
          <a:p>
            <a:fld id="{9C18849D-5AE6-48ED-A0F9-5CC3D0D3C175}" type="slidenum">
              <a:rPr lang="en-GB" smtClean="0"/>
              <a:t>5</a:t>
            </a:fld>
            <a:endParaRPr lang="en-GB" dirty="0"/>
          </a:p>
        </p:txBody>
      </p:sp>
    </p:spTree>
    <p:extLst>
      <p:ext uri="{BB962C8B-B14F-4D97-AF65-F5344CB8AC3E}">
        <p14:creationId xmlns:p14="http://schemas.microsoft.com/office/powerpoint/2010/main" val="867365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Pedestrians are guided to the shared use path on the southern side of the A44 making use of the canal towpath.  The bus lane continues south and the existing layby that is removed in creating the bus lane is repositioned. The bus lane terminates allowing for two lanes on the approach to Loop Farm roundabout opening up to three  at the entrance to the roundabout as part of Works. This is an improvement on the existing arrangement where this is a relatively short section of two lanes + flare. </a:t>
            </a:r>
          </a:p>
        </p:txBody>
      </p:sp>
      <p:sp>
        <p:nvSpPr>
          <p:cNvPr id="4" name="Slide Number Placeholder 3"/>
          <p:cNvSpPr>
            <a:spLocks noGrp="1"/>
          </p:cNvSpPr>
          <p:nvPr>
            <p:ph type="sldNum" sz="quarter" idx="5"/>
          </p:nvPr>
        </p:nvSpPr>
        <p:spPr/>
        <p:txBody>
          <a:bodyPr/>
          <a:lstStyle/>
          <a:p>
            <a:fld id="{9C18849D-5AE6-48ED-A0F9-5CC3D0D3C175}" type="slidenum">
              <a:rPr lang="en-GB" smtClean="0"/>
              <a:t>6</a:t>
            </a:fld>
            <a:endParaRPr lang="en-GB" dirty="0"/>
          </a:p>
        </p:txBody>
      </p:sp>
    </p:spTree>
    <p:extLst>
      <p:ext uri="{BB962C8B-B14F-4D97-AF65-F5344CB8AC3E}">
        <p14:creationId xmlns:p14="http://schemas.microsoft.com/office/powerpoint/2010/main" val="2209673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18849D-5AE6-48ED-A0F9-5CC3D0D3C175}" type="slidenum">
              <a:rPr lang="en-GB" smtClean="0"/>
              <a:t>7</a:t>
            </a:fld>
            <a:endParaRPr lang="en-GB" dirty="0"/>
          </a:p>
        </p:txBody>
      </p:sp>
    </p:spTree>
    <p:extLst>
      <p:ext uri="{BB962C8B-B14F-4D97-AF65-F5344CB8AC3E}">
        <p14:creationId xmlns:p14="http://schemas.microsoft.com/office/powerpoint/2010/main" val="4265457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2m wide footway is provided between Frieze Farm towards Loop Farm roundabout with a pedestrian crossing facilitating movement to the south. Entries are widened and the two lane approach along the A44 Woodstock Road is lengthened. </a:t>
            </a:r>
          </a:p>
          <a:p>
            <a:endParaRPr lang="en-GB" dirty="0"/>
          </a:p>
          <a:p>
            <a:r>
              <a:rPr lang="en-GB" dirty="0"/>
              <a:t>On A4260 Frieze Way, a two stage inline crossing is proposed that is far safer than the uncontrolled use of the roundabout splitter island Speed limits on all approaches are to be lowered to 40mph rather than current NSL restrictions.</a:t>
            </a:r>
          </a:p>
          <a:p>
            <a:endParaRPr lang="en-GB" dirty="0"/>
          </a:p>
          <a:p>
            <a:r>
              <a:rPr lang="en-GB" dirty="0"/>
              <a:t>A southbound bus lane forms to the south of Loop Farm roundabout and continues towards Peartree Interchange.</a:t>
            </a:r>
          </a:p>
          <a:p>
            <a:r>
              <a:rPr lang="en-GB" dirty="0"/>
              <a:t> </a:t>
            </a:r>
          </a:p>
        </p:txBody>
      </p:sp>
      <p:sp>
        <p:nvSpPr>
          <p:cNvPr id="4" name="Slide Number Placeholder 3"/>
          <p:cNvSpPr>
            <a:spLocks noGrp="1"/>
          </p:cNvSpPr>
          <p:nvPr>
            <p:ph type="sldNum" sz="quarter" idx="5"/>
          </p:nvPr>
        </p:nvSpPr>
        <p:spPr/>
        <p:txBody>
          <a:bodyPr/>
          <a:lstStyle/>
          <a:p>
            <a:fld id="{9C18849D-5AE6-48ED-A0F9-5CC3D0D3C175}" type="slidenum">
              <a:rPr lang="en-GB" smtClean="0"/>
              <a:t>8</a:t>
            </a:fld>
            <a:endParaRPr lang="en-GB" dirty="0"/>
          </a:p>
        </p:txBody>
      </p:sp>
    </p:spTree>
    <p:extLst>
      <p:ext uri="{BB962C8B-B14F-4D97-AF65-F5344CB8AC3E}">
        <p14:creationId xmlns:p14="http://schemas.microsoft.com/office/powerpoint/2010/main" val="1195916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bus lane continues and is provided with a dedicated approach lane to Peartree interchange which is proposed to signalised.</a:t>
            </a:r>
          </a:p>
          <a:p>
            <a:r>
              <a:rPr lang="en-GB" dirty="0"/>
              <a:t>The current three lane circulatory on the northern side of the interchange is widened to four allowing an additional lane to be signed for Oxford (A44).  Beyond this, 3 lanes are proposed (2 for A34S). </a:t>
            </a:r>
          </a:p>
          <a:p>
            <a:endParaRPr lang="en-GB" dirty="0"/>
          </a:p>
          <a:p>
            <a:r>
              <a:rPr lang="en-GB" dirty="0"/>
              <a:t>The current two lane arrangement on the southern side of the interchange is widened to three lanes with the central lane signed for both A44N and A34N. Further round and completing the circulatory there are four lanes in place of the current two lanes. Two will be signed for A34N (the latter inc. services) and the remaining lanes for Oxford. </a:t>
            </a:r>
          </a:p>
          <a:p>
            <a:endParaRPr lang="en-GB" dirty="0"/>
          </a:p>
          <a:p>
            <a:r>
              <a:rPr lang="en-GB" dirty="0"/>
              <a:t>In terms of slip roads, two lanes will be provided from A44 S to A34 SB On slip rather than one currently that yields to circulatory flow. There will be an additional A34NB exit slip to allow two lanes to turn left rather than the one currently. </a:t>
            </a:r>
          </a:p>
          <a:p>
            <a:endParaRPr lang="en-GB" dirty="0"/>
          </a:p>
          <a:p>
            <a:r>
              <a:rPr lang="en-GB" dirty="0"/>
              <a:t>NMU provision is concentrated around the south of the interchange. The A34 NB off slip is a current barrier to movement and so a two stage Toucan crossing is proposed across the four lanes.  The existing shared use path under the A34 is to be widened and a signalised crossing provided across the A34 SB on slip. The shared use path will tie into works delivered under the  Oxford North development.  A further 3 signalised crossings are provided to cross 7 lanes of traffic in accessing the eastern shared use path and footpath to the Peartree services.</a:t>
            </a:r>
          </a:p>
        </p:txBody>
      </p:sp>
      <p:sp>
        <p:nvSpPr>
          <p:cNvPr id="4" name="Slide Number Placeholder 3"/>
          <p:cNvSpPr>
            <a:spLocks noGrp="1"/>
          </p:cNvSpPr>
          <p:nvPr>
            <p:ph type="sldNum" sz="quarter" idx="5"/>
          </p:nvPr>
        </p:nvSpPr>
        <p:spPr/>
        <p:txBody>
          <a:bodyPr/>
          <a:lstStyle/>
          <a:p>
            <a:fld id="{9C18849D-5AE6-48ED-A0F9-5CC3D0D3C175}" type="slidenum">
              <a:rPr lang="en-GB" smtClean="0"/>
              <a:t>9</a:t>
            </a:fld>
            <a:endParaRPr lang="en-GB" dirty="0"/>
          </a:p>
        </p:txBody>
      </p:sp>
    </p:spTree>
    <p:extLst>
      <p:ext uri="{BB962C8B-B14F-4D97-AF65-F5344CB8AC3E}">
        <p14:creationId xmlns:p14="http://schemas.microsoft.com/office/powerpoint/2010/main" val="3008619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18849D-5AE6-48ED-A0F9-5CC3D0D3C175}" type="slidenum">
              <a:rPr lang="en-GB" smtClean="0"/>
              <a:t>10</a:t>
            </a:fld>
            <a:endParaRPr lang="en-GB" dirty="0"/>
          </a:p>
        </p:txBody>
      </p:sp>
    </p:spTree>
    <p:extLst>
      <p:ext uri="{BB962C8B-B14F-4D97-AF65-F5344CB8AC3E}">
        <p14:creationId xmlns:p14="http://schemas.microsoft.com/office/powerpoint/2010/main" val="2654767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Proposals comprise construction of a bus lane on Bicester Road 250m in advance of the roundabout. This will connect with the existing bus lane on the roundabout that continues onto Oxford Road A4165. </a:t>
            </a:r>
          </a:p>
          <a:p>
            <a:r>
              <a:rPr lang="en-GB" dirty="0"/>
              <a:t>The current three lane entry into the roundabout from Frieze Way will be downgraded to two lanes through building out the kerb line. This reduces the crossing distance for pedestrians/cyclists in accessing the central splitter island and this crossing will be signalised. </a:t>
            </a:r>
          </a:p>
          <a:p>
            <a:endParaRPr lang="en-GB" dirty="0"/>
          </a:p>
          <a:p>
            <a:r>
              <a:rPr lang="en-GB" dirty="0"/>
              <a:t>The Oxford Road A4260 N approach will be modified by converting the central lane on the approach to the roundabout into a bus lane and widening the nearside lane to allow for left turning movements only. This provides buses with a dedicated space when entering the roundabout in place of the bus and left turn movement only. Buses are guided into the bus lane on the roundabout by a short section of bus lane. </a:t>
            </a:r>
          </a:p>
          <a:p>
            <a:endParaRPr lang="en-GB" dirty="0"/>
          </a:p>
          <a:p>
            <a:r>
              <a:rPr lang="en-GB" dirty="0"/>
              <a:t>The eastern circulatory is widened utilising the central island to provide space for three lanes and the bus lane rather than the current two lanes and bus lane. </a:t>
            </a:r>
          </a:p>
          <a:p>
            <a:r>
              <a:rPr lang="en-GB" dirty="0"/>
              <a:t>The roundabout currently lacks lane markings contributing to poor lane discipline. These will be provided under the proposals and all arms other than the Oxford Road will be signalised.</a:t>
            </a:r>
          </a:p>
          <a:p>
            <a:endParaRPr lang="en-GB" dirty="0"/>
          </a:p>
          <a:p>
            <a:r>
              <a:rPr lang="en-GB" dirty="0"/>
              <a:t>Signalised crossings will be provided on the Bicester Road, Oxford Road South and Frieze Way Arms to provide safer crossing facilities for NMU’s in place of the existing roundabout splitter islands. </a:t>
            </a:r>
          </a:p>
        </p:txBody>
      </p:sp>
      <p:sp>
        <p:nvSpPr>
          <p:cNvPr id="4" name="Slide Number Placeholder 3"/>
          <p:cNvSpPr>
            <a:spLocks noGrp="1"/>
          </p:cNvSpPr>
          <p:nvPr>
            <p:ph type="sldNum" sz="quarter" idx="5"/>
          </p:nvPr>
        </p:nvSpPr>
        <p:spPr/>
        <p:txBody>
          <a:bodyPr/>
          <a:lstStyle/>
          <a:p>
            <a:fld id="{9C18849D-5AE6-48ED-A0F9-5CC3D0D3C175}" type="slidenum">
              <a:rPr lang="en-GB" smtClean="0"/>
              <a:t>11</a:t>
            </a:fld>
            <a:endParaRPr lang="en-GB" dirty="0"/>
          </a:p>
        </p:txBody>
      </p:sp>
    </p:spTree>
    <p:extLst>
      <p:ext uri="{BB962C8B-B14F-4D97-AF65-F5344CB8AC3E}">
        <p14:creationId xmlns:p14="http://schemas.microsoft.com/office/powerpoint/2010/main" val="4091618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18849D-5AE6-48ED-A0F9-5CC3D0D3C175}" type="slidenum">
              <a:rPr lang="en-GB" smtClean="0"/>
              <a:t>12</a:t>
            </a:fld>
            <a:endParaRPr lang="en-GB" dirty="0"/>
          </a:p>
        </p:txBody>
      </p:sp>
    </p:spTree>
    <p:extLst>
      <p:ext uri="{BB962C8B-B14F-4D97-AF65-F5344CB8AC3E}">
        <p14:creationId xmlns:p14="http://schemas.microsoft.com/office/powerpoint/2010/main" val="3592474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General point of tree/vegetation clearance to allow survey work on P1A and P1D.  Compensatory tree planting in areas of loss due to works to be determined at detailed design stage.</a:t>
            </a:r>
          </a:p>
          <a:p>
            <a:r>
              <a:rPr lang="en-GB" dirty="0"/>
              <a:t>OCC website will host details and plans. Aim for this to be available by end of November 2021.</a:t>
            </a:r>
          </a:p>
          <a:p>
            <a:r>
              <a:rPr lang="en-GB" dirty="0"/>
              <a:t>Consultants will undertake scheme review to check against LTN 1/20 requirements. Minor tweaks may result where betterments can be identified.</a:t>
            </a:r>
          </a:p>
        </p:txBody>
      </p:sp>
      <p:sp>
        <p:nvSpPr>
          <p:cNvPr id="4" name="Slide Number Placeholder 3"/>
          <p:cNvSpPr>
            <a:spLocks noGrp="1"/>
          </p:cNvSpPr>
          <p:nvPr>
            <p:ph type="sldNum" sz="quarter" idx="5"/>
          </p:nvPr>
        </p:nvSpPr>
        <p:spPr/>
        <p:txBody>
          <a:bodyPr/>
          <a:lstStyle/>
          <a:p>
            <a:fld id="{9C18849D-5AE6-48ED-A0F9-5CC3D0D3C175}" type="slidenum">
              <a:rPr lang="en-GB" smtClean="0"/>
              <a:t>13</a:t>
            </a:fld>
            <a:endParaRPr lang="en-GB" dirty="0"/>
          </a:p>
        </p:txBody>
      </p:sp>
    </p:spTree>
    <p:extLst>
      <p:ext uri="{BB962C8B-B14F-4D97-AF65-F5344CB8AC3E}">
        <p14:creationId xmlns:p14="http://schemas.microsoft.com/office/powerpoint/2010/main" val="3797015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GB" dirty="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E4025EB6-3D7C-4B79-86C2-E817A029C670}" type="datetime1">
              <a:rPr lang="en-US" smtClean="0"/>
              <a:t>10/28/2021</a:t>
            </a:fld>
            <a:endParaRPr lang="en-US" dirty="0"/>
          </a:p>
        </p:txBody>
      </p:sp>
      <p:sp>
        <p:nvSpPr>
          <p:cNvPr id="5" name="Footer Placeholder 4"/>
          <p:cNvSpPr>
            <a:spLocks noGrp="1"/>
          </p:cNvSpPr>
          <p:nvPr>
            <p:ph type="ftr" sz="quarter" idx="11"/>
          </p:nvPr>
        </p:nvSpPr>
        <p:spPr/>
        <p:txBody>
          <a:bodyPr/>
          <a:lstStyle/>
          <a:p>
            <a:r>
              <a:rPr lang="en-US" dirty="0"/>
              <a:t>06th August 2021</a:t>
            </a:r>
          </a:p>
        </p:txBody>
      </p:sp>
      <p:sp>
        <p:nvSpPr>
          <p:cNvPr id="6" name="Slide Number Placeholder 5"/>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39946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lgn="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DC5E6343-3E89-48CC-9A2A-AB8071C89B5E}" type="datetime1">
              <a:rPr lang="en-US" smtClean="0"/>
              <a:t>10/28/2021</a:t>
            </a:fld>
            <a:endParaRPr lang="en-US" dirty="0"/>
          </a:p>
        </p:txBody>
      </p:sp>
      <p:sp>
        <p:nvSpPr>
          <p:cNvPr id="5" name="Footer Placeholder 4"/>
          <p:cNvSpPr>
            <a:spLocks noGrp="1"/>
          </p:cNvSpPr>
          <p:nvPr>
            <p:ph type="ftr" sz="quarter" idx="11"/>
          </p:nvPr>
        </p:nvSpPr>
        <p:spPr/>
        <p:txBody>
          <a:bodyPr/>
          <a:lstStyle/>
          <a:p>
            <a:r>
              <a:rPr lang="en-US" dirty="0"/>
              <a:t>06th August 2021</a:t>
            </a:r>
          </a:p>
        </p:txBody>
      </p:sp>
      <p:sp>
        <p:nvSpPr>
          <p:cNvPr id="6" name="Slide Number Placeholder 5"/>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473204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p>
            <a:fld id="{8FDC0C02-2269-42A7-8A21-D69FF4DA3974}" type="datetime1">
              <a:rPr lang="en-US" smtClean="0"/>
              <a:t>10/28/2021</a:t>
            </a:fld>
            <a:endParaRPr lang="en-US" dirty="0"/>
          </a:p>
        </p:txBody>
      </p:sp>
      <p:sp>
        <p:nvSpPr>
          <p:cNvPr id="5" name="Footer Placeholder 4"/>
          <p:cNvSpPr>
            <a:spLocks noGrp="1"/>
          </p:cNvSpPr>
          <p:nvPr>
            <p:ph type="ftr" sz="quarter" idx="11"/>
          </p:nvPr>
        </p:nvSpPr>
        <p:spPr/>
        <p:txBody>
          <a:bodyPr/>
          <a:lstStyle/>
          <a:p>
            <a:r>
              <a:rPr lang="en-US" dirty="0"/>
              <a:t>06th August 2021</a:t>
            </a:r>
          </a:p>
        </p:txBody>
      </p:sp>
      <p:sp>
        <p:nvSpPr>
          <p:cNvPr id="6" name="Slide Number Placeholder 5"/>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4034130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D60167CE-2D5C-43EC-9808-F3DB913A2478}" type="datetime1">
              <a:rPr lang="en-US" smtClean="0"/>
              <a:t>10/28/2021</a:t>
            </a:fld>
            <a:endParaRPr lang="en-US" dirty="0"/>
          </a:p>
        </p:txBody>
      </p:sp>
      <p:sp>
        <p:nvSpPr>
          <p:cNvPr id="6" name="Footer Placeholder 5"/>
          <p:cNvSpPr>
            <a:spLocks noGrp="1"/>
          </p:cNvSpPr>
          <p:nvPr>
            <p:ph type="ftr" sz="quarter" idx="11"/>
          </p:nvPr>
        </p:nvSpPr>
        <p:spPr/>
        <p:txBody>
          <a:bodyPr/>
          <a:lstStyle/>
          <a:p>
            <a:r>
              <a:rPr lang="en-US" dirty="0"/>
              <a:t>06th August 2021</a:t>
            </a:r>
          </a:p>
        </p:txBody>
      </p:sp>
      <p:sp>
        <p:nvSpPr>
          <p:cNvPr id="7" name="Slide Number Placeholder 6"/>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78848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3D410C6-20C7-47CD-B87F-8B8CAEB3EC98}" type="datetime1">
              <a:rPr lang="en-US" smtClean="0"/>
              <a:t>10/28/2021</a:t>
            </a:fld>
            <a:endParaRPr lang="en-US" dirty="0"/>
          </a:p>
        </p:txBody>
      </p:sp>
      <p:sp>
        <p:nvSpPr>
          <p:cNvPr id="8" name="Footer Placeholder 7"/>
          <p:cNvSpPr>
            <a:spLocks noGrp="1"/>
          </p:cNvSpPr>
          <p:nvPr>
            <p:ph type="ftr" sz="quarter" idx="11"/>
          </p:nvPr>
        </p:nvSpPr>
        <p:spPr/>
        <p:txBody>
          <a:bodyPr/>
          <a:lstStyle/>
          <a:p>
            <a:r>
              <a:rPr lang="en-US" dirty="0"/>
              <a:t>06th August 2021</a:t>
            </a:r>
          </a:p>
        </p:txBody>
      </p:sp>
      <p:sp>
        <p:nvSpPr>
          <p:cNvPr id="9" name="Slide Number Placeholder 8"/>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849574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p>
            <a:fld id="{03B25AF9-6461-4070-9304-920D435FCC37}" type="datetime1">
              <a:rPr lang="en-US" smtClean="0"/>
              <a:t>10/28/2021</a:t>
            </a:fld>
            <a:endParaRPr lang="en-US" dirty="0"/>
          </a:p>
        </p:txBody>
      </p:sp>
      <p:sp>
        <p:nvSpPr>
          <p:cNvPr id="4" name="Footer Placeholder 3"/>
          <p:cNvSpPr>
            <a:spLocks noGrp="1"/>
          </p:cNvSpPr>
          <p:nvPr>
            <p:ph type="ftr" sz="quarter" idx="11"/>
          </p:nvPr>
        </p:nvSpPr>
        <p:spPr/>
        <p:txBody>
          <a:bodyPr/>
          <a:lstStyle/>
          <a:p>
            <a:r>
              <a:rPr lang="en-US" dirty="0"/>
              <a:t>06th August 2021</a:t>
            </a:r>
          </a:p>
        </p:txBody>
      </p:sp>
      <p:sp>
        <p:nvSpPr>
          <p:cNvPr id="5" name="Slide Number Placeholder 4"/>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241700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51F736-6D2B-4293-9CA2-78A9E8BFBFBC}" type="datetime1">
              <a:rPr lang="en-US" smtClean="0"/>
              <a:t>10/28/2021</a:t>
            </a:fld>
            <a:endParaRPr lang="en-US" dirty="0"/>
          </a:p>
        </p:txBody>
      </p:sp>
      <p:sp>
        <p:nvSpPr>
          <p:cNvPr id="3" name="Footer Placeholder 2"/>
          <p:cNvSpPr>
            <a:spLocks noGrp="1"/>
          </p:cNvSpPr>
          <p:nvPr>
            <p:ph type="ftr" sz="quarter" idx="11"/>
          </p:nvPr>
        </p:nvSpPr>
        <p:spPr/>
        <p:txBody>
          <a:bodyPr/>
          <a:lstStyle/>
          <a:p>
            <a:r>
              <a:rPr lang="en-US" dirty="0"/>
              <a:t>06th August 2021</a:t>
            </a:r>
          </a:p>
        </p:txBody>
      </p:sp>
      <p:sp>
        <p:nvSpPr>
          <p:cNvPr id="4" name="Slide Number Placeholder 3"/>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50682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8AAE6C11-B13D-473E-8398-B1BADE267248}" type="datetime1">
              <a:rPr lang="en-US" smtClean="0"/>
              <a:t>10/28/2021</a:t>
            </a:fld>
            <a:endParaRPr lang="en-US" dirty="0"/>
          </a:p>
        </p:txBody>
      </p:sp>
      <p:sp>
        <p:nvSpPr>
          <p:cNvPr id="6" name="Footer Placeholder 5"/>
          <p:cNvSpPr>
            <a:spLocks noGrp="1"/>
          </p:cNvSpPr>
          <p:nvPr>
            <p:ph type="ftr" sz="quarter" idx="11"/>
          </p:nvPr>
        </p:nvSpPr>
        <p:spPr/>
        <p:txBody>
          <a:bodyPr/>
          <a:lstStyle/>
          <a:p>
            <a:r>
              <a:rPr lang="en-US" dirty="0"/>
              <a:t>06th August 2021</a:t>
            </a:r>
          </a:p>
        </p:txBody>
      </p:sp>
      <p:sp>
        <p:nvSpPr>
          <p:cNvPr id="7" name="Slide Number Placeholder 6"/>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3421730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6DAEEF1-BA43-437A-B47C-4BAC99EF8E83}" type="datetime1">
              <a:rPr lang="en-US" smtClean="0"/>
              <a:t>10/28/2021</a:t>
            </a:fld>
            <a:endParaRPr lang="en-US" dirty="0"/>
          </a:p>
        </p:txBody>
      </p:sp>
      <p:sp>
        <p:nvSpPr>
          <p:cNvPr id="6" name="Footer Placeholder 5"/>
          <p:cNvSpPr>
            <a:spLocks noGrp="1"/>
          </p:cNvSpPr>
          <p:nvPr>
            <p:ph type="ftr" sz="quarter" idx="11"/>
          </p:nvPr>
        </p:nvSpPr>
        <p:spPr/>
        <p:txBody>
          <a:bodyPr/>
          <a:lstStyle/>
          <a:p>
            <a:r>
              <a:rPr lang="en-US" dirty="0"/>
              <a:t>06th August 2021</a:t>
            </a:r>
          </a:p>
        </p:txBody>
      </p:sp>
      <p:sp>
        <p:nvSpPr>
          <p:cNvPr id="7" name="Slide Number Placeholder 6"/>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969540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7247B5D-8974-4E2A-9527-245E7352EFF2}" type="datetime1">
              <a:rPr lang="en-US" smtClean="0"/>
              <a:t>10/28/2021</a:t>
            </a:fld>
            <a:endParaRPr lang="en-US" dirty="0"/>
          </a:p>
        </p:txBody>
      </p:sp>
      <p:sp>
        <p:nvSpPr>
          <p:cNvPr id="5" name="Footer Placeholder 4"/>
          <p:cNvSpPr>
            <a:spLocks noGrp="1"/>
          </p:cNvSpPr>
          <p:nvPr>
            <p:ph type="ftr" sz="quarter" idx="11"/>
          </p:nvPr>
        </p:nvSpPr>
        <p:spPr/>
        <p:txBody>
          <a:bodyPr/>
          <a:lstStyle/>
          <a:p>
            <a:r>
              <a:rPr lang="en-US" dirty="0"/>
              <a:t>06th August 2021</a:t>
            </a:r>
          </a:p>
        </p:txBody>
      </p:sp>
      <p:sp>
        <p:nvSpPr>
          <p:cNvPr id="6" name="Slide Number Placeholder 5"/>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7660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97E9C907-D0CB-4448-852B-4D68590CB3A1}" type="datetime1">
              <a:rPr lang="en-US" smtClean="0"/>
              <a:t>10/28/2021</a:t>
            </a:fld>
            <a:endParaRPr lang="en-US" dirty="0"/>
          </a:p>
        </p:txBody>
      </p:sp>
      <p:sp>
        <p:nvSpPr>
          <p:cNvPr id="5" name="Footer Placeholder 4"/>
          <p:cNvSpPr>
            <a:spLocks noGrp="1"/>
          </p:cNvSpPr>
          <p:nvPr>
            <p:ph type="ftr" sz="quarter" idx="11"/>
          </p:nvPr>
        </p:nvSpPr>
        <p:spPr/>
        <p:txBody>
          <a:bodyPr/>
          <a:lstStyle/>
          <a:p>
            <a:r>
              <a:rPr lang="en-US" dirty="0"/>
              <a:t>06th August 2021</a:t>
            </a:r>
          </a:p>
        </p:txBody>
      </p:sp>
      <p:sp>
        <p:nvSpPr>
          <p:cNvPr id="6" name="Slide Number Placeholder 5"/>
          <p:cNvSpPr>
            <a:spLocks noGrp="1"/>
          </p:cNvSpPr>
          <p:nvPr>
            <p:ph type="sldNum" sz="quarter" idx="12"/>
          </p:nvPr>
        </p:nvSpPr>
        <p:spPr/>
        <p:txBody>
          <a:bodyPr/>
          <a:lstStyle/>
          <a:p>
            <a:fld id="{0BFA8593-0BBA-7F48-8F32-2E8CD1832156}" type="slidenum">
              <a:rPr lang="en-US" smtClean="0"/>
              <a:t>‹#›</a:t>
            </a:fld>
            <a:endParaRPr lang="en-US" dirty="0"/>
          </a:p>
        </p:txBody>
      </p:sp>
    </p:spTree>
    <p:extLst>
      <p:ext uri="{BB962C8B-B14F-4D97-AF65-F5344CB8AC3E}">
        <p14:creationId xmlns:p14="http://schemas.microsoft.com/office/powerpoint/2010/main" val="155132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U:\My User Profile\tim.guest\Desktop\Ppt background.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457200" y="274638"/>
            <a:ext cx="8229599" cy="1143000"/>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E9F117-4C68-4F7B-A1DD-C3D60D3787F1}" type="datetime1">
              <a:rPr lang="en-US" smtClean="0"/>
              <a:t>10/28/2021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06th August 2021</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FA8593-0BBA-7F48-8F32-2E8CD1832156}" type="slidenum">
              <a:rPr lang="en-US" smtClean="0"/>
              <a:t>‹#›</a:t>
            </a:fld>
            <a:endParaRPr lang="en-US" dirty="0"/>
          </a:p>
        </p:txBody>
      </p:sp>
    </p:spTree>
    <p:extLst>
      <p:ext uri="{BB962C8B-B14F-4D97-AF65-F5344CB8AC3E}">
        <p14:creationId xmlns:p14="http://schemas.microsoft.com/office/powerpoint/2010/main" val="3766943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982783"/>
            <a:ext cx="8229600" cy="1493520"/>
          </a:xfrm>
        </p:spPr>
        <p:txBody>
          <a:bodyPr>
            <a:noAutofit/>
          </a:bodyPr>
          <a:lstStyle/>
          <a:p>
            <a:pPr algn="ctr"/>
            <a:r>
              <a:rPr lang="en-US" sz="4000" dirty="0"/>
              <a:t>North of Oxford Corridor Schemes </a:t>
            </a:r>
            <a:br>
              <a:rPr lang="en-US" sz="4000" dirty="0"/>
            </a:br>
            <a:r>
              <a:rPr lang="en-US" sz="4000" dirty="0"/>
              <a:t>A44/A4260</a:t>
            </a:r>
            <a:br>
              <a:rPr lang="en-US" sz="4000" dirty="0"/>
            </a:br>
            <a:r>
              <a:rPr lang="en-US" sz="4000" dirty="0"/>
              <a:t>Briefing</a:t>
            </a:r>
            <a:br>
              <a:rPr lang="en-US" sz="4000" dirty="0"/>
            </a:br>
            <a:endParaRPr lang="en-US" sz="4000" dirty="0"/>
          </a:p>
        </p:txBody>
      </p:sp>
      <p:sp>
        <p:nvSpPr>
          <p:cNvPr id="3" name="Title 1">
            <a:extLst>
              <a:ext uri="{FF2B5EF4-FFF2-40B4-BE49-F238E27FC236}">
                <a16:creationId xmlns:a16="http://schemas.microsoft.com/office/drawing/2014/main" id="{7D199C14-5924-489F-96F0-254E541B1CB5}"/>
              </a:ext>
            </a:extLst>
          </p:cNvPr>
          <p:cNvSpPr txBox="1">
            <a:spLocks/>
          </p:cNvSpPr>
          <p:nvPr/>
        </p:nvSpPr>
        <p:spPr>
          <a:xfrm>
            <a:off x="918029" y="3990340"/>
            <a:ext cx="7244664" cy="1228932"/>
          </a:xfrm>
          <a:prstGeom prst="rect">
            <a:avLst/>
          </a:prstGeom>
        </p:spPr>
        <p:txBody>
          <a:bodyPr vert="horz" lIns="91440" tIns="45720" rIns="91440" bIns="45720" rtlCol="0" anchor="ctr">
            <a:normAutofit fontScale="70000" lnSpcReduction="20000"/>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n-GB" sz="2000" b="1" dirty="0"/>
              <a:t>Project Team</a:t>
            </a:r>
          </a:p>
          <a:p>
            <a:r>
              <a:rPr lang="en-GB" sz="2000" dirty="0"/>
              <a:t>Jacqui Cox - Infrastructure Locality Lead Cherwell</a:t>
            </a:r>
          </a:p>
          <a:p>
            <a:r>
              <a:rPr lang="en-GB" sz="2000" dirty="0"/>
              <a:t>Roland Jordaan – Project Manager </a:t>
            </a:r>
          </a:p>
          <a:p>
            <a:r>
              <a:rPr lang="en-GB" sz="2000" dirty="0"/>
              <a:t>Eric Stevens – Senior Transport Planner</a:t>
            </a:r>
          </a:p>
          <a:p>
            <a:r>
              <a:rPr lang="en-GB" sz="2000" dirty="0"/>
              <a:t>Adil Mohammad – Project Technical Lead </a:t>
            </a:r>
          </a:p>
          <a:p>
            <a:r>
              <a:rPr lang="en-GB" sz="2000" dirty="0"/>
              <a:t>James Rossi – Senior Transport Planner</a:t>
            </a:r>
          </a:p>
        </p:txBody>
      </p:sp>
      <p:sp>
        <p:nvSpPr>
          <p:cNvPr id="5" name="Slide Number Placeholder 4">
            <a:extLst>
              <a:ext uri="{FF2B5EF4-FFF2-40B4-BE49-F238E27FC236}">
                <a16:creationId xmlns:a16="http://schemas.microsoft.com/office/drawing/2014/main" id="{B2DAC432-1E33-4B83-A3E0-5F8174415BB5}"/>
              </a:ext>
            </a:extLst>
          </p:cNvPr>
          <p:cNvSpPr>
            <a:spLocks noGrp="1"/>
          </p:cNvSpPr>
          <p:nvPr>
            <p:ph type="sldNum" sz="quarter" idx="12"/>
          </p:nvPr>
        </p:nvSpPr>
        <p:spPr/>
        <p:txBody>
          <a:bodyPr/>
          <a:lstStyle/>
          <a:p>
            <a:fld id="{0BFA8593-0BBA-7F48-8F32-2E8CD1832156}" type="slidenum">
              <a:rPr lang="en-US" smtClean="0"/>
              <a:t>1</a:t>
            </a:fld>
            <a:endParaRPr lang="en-US" dirty="0"/>
          </a:p>
        </p:txBody>
      </p:sp>
    </p:spTree>
    <p:extLst>
      <p:ext uri="{BB962C8B-B14F-4D97-AF65-F5344CB8AC3E}">
        <p14:creationId xmlns:p14="http://schemas.microsoft.com/office/powerpoint/2010/main" val="1772091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Agenda</a:t>
            </a:r>
          </a:p>
        </p:txBody>
      </p:sp>
      <p:graphicFrame>
        <p:nvGraphicFramePr>
          <p:cNvPr id="5" name="Table 5">
            <a:extLst>
              <a:ext uri="{FF2B5EF4-FFF2-40B4-BE49-F238E27FC236}">
                <a16:creationId xmlns:a16="http://schemas.microsoft.com/office/drawing/2014/main" id="{1C483D24-C4C9-4610-BDEE-D9446164A672}"/>
              </a:ext>
            </a:extLst>
          </p:cNvPr>
          <p:cNvGraphicFramePr>
            <a:graphicFrameLocks noGrp="1"/>
          </p:cNvGraphicFramePr>
          <p:nvPr>
            <p:extLst>
              <p:ext uri="{D42A27DB-BD31-4B8C-83A1-F6EECF244321}">
                <p14:modId xmlns:p14="http://schemas.microsoft.com/office/powerpoint/2010/main" val="2894002400"/>
              </p:ext>
            </p:extLst>
          </p:nvPr>
        </p:nvGraphicFramePr>
        <p:xfrm>
          <a:off x="991456" y="1417638"/>
          <a:ext cx="6289040" cy="3481870"/>
        </p:xfrm>
        <a:graphic>
          <a:graphicData uri="http://schemas.openxmlformats.org/drawingml/2006/table">
            <a:tbl>
              <a:tblPr firstRow="1" bandRow="1">
                <a:tableStyleId>{2D5ABB26-0587-4C30-8999-92F81FD0307C}</a:tableStyleId>
              </a:tblPr>
              <a:tblGrid>
                <a:gridCol w="4710701">
                  <a:extLst>
                    <a:ext uri="{9D8B030D-6E8A-4147-A177-3AD203B41FA5}">
                      <a16:colId xmlns:a16="http://schemas.microsoft.com/office/drawing/2014/main" val="1616766595"/>
                    </a:ext>
                  </a:extLst>
                </a:gridCol>
                <a:gridCol w="1578339">
                  <a:extLst>
                    <a:ext uri="{9D8B030D-6E8A-4147-A177-3AD203B41FA5}">
                      <a16:colId xmlns:a16="http://schemas.microsoft.com/office/drawing/2014/main" val="956909524"/>
                    </a:ext>
                  </a:extLst>
                </a:gridCol>
              </a:tblGrid>
              <a:tr h="497410">
                <a:tc>
                  <a:txBody>
                    <a:bodyPr/>
                    <a:lstStyle/>
                    <a:p>
                      <a:pPr algn="l" fontAlgn="b"/>
                      <a:r>
                        <a:rPr lang="en-GB" sz="1800" u="none" strike="noStrike" dirty="0">
                          <a:effectLst/>
                        </a:rPr>
                        <a:t>Introductions</a:t>
                      </a:r>
                      <a:endParaRPr lang="en-GB" sz="1800" b="0" i="0" u="none" strike="noStrike" dirty="0">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r>
                        <a:rPr lang="en-GB" sz="1800" u="none" strike="noStrike" kern="1200" dirty="0">
                          <a:solidFill>
                            <a:schemeClr val="tx1"/>
                          </a:solidFill>
                          <a:effectLst/>
                          <a:latin typeface="+mn-lt"/>
                          <a:ea typeface="+mn-ea"/>
                          <a:cs typeface="+mn-cs"/>
                        </a:rPr>
                        <a:t> Jacqui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8891991"/>
                  </a:ext>
                </a:extLst>
              </a:tr>
              <a:tr h="497410">
                <a:tc>
                  <a:txBody>
                    <a:bodyPr/>
                    <a:lstStyle/>
                    <a:p>
                      <a:pPr algn="l" fontAlgn="b"/>
                      <a:r>
                        <a:rPr lang="en-GB" sz="1800" u="none" strike="noStrike" dirty="0">
                          <a:effectLst/>
                        </a:rPr>
                        <a:t>Background</a:t>
                      </a:r>
                      <a:endParaRPr lang="en-GB" sz="1800" b="0" i="0" u="none" strike="noStrike" dirty="0">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r>
                        <a:rPr lang="en-GB" sz="1800" u="none" strike="noStrike" kern="1200" dirty="0">
                          <a:solidFill>
                            <a:schemeClr val="tx1"/>
                          </a:solidFill>
                          <a:effectLst/>
                          <a:latin typeface="+mn-lt"/>
                          <a:ea typeface="+mn-ea"/>
                          <a:cs typeface="+mn-cs"/>
                        </a:rPr>
                        <a:t> Jacqui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4779735"/>
                  </a:ext>
                </a:extLst>
              </a:tr>
              <a:tr h="497410">
                <a:tc>
                  <a:txBody>
                    <a:bodyPr/>
                    <a:lstStyle/>
                    <a:p>
                      <a:pPr algn="l" fontAlgn="b"/>
                      <a:r>
                        <a:rPr lang="en-GB" sz="1800" u="none" strike="noStrike" kern="1200" dirty="0">
                          <a:solidFill>
                            <a:schemeClr val="tx1"/>
                          </a:solidFill>
                          <a:effectLst/>
                          <a:latin typeface="+mn-lt"/>
                          <a:ea typeface="+mn-ea"/>
                          <a:cs typeface="+mn-cs"/>
                        </a:rPr>
                        <a:t>A44 </a:t>
                      </a:r>
                      <a:r>
                        <a:rPr lang="en-GB" sz="1800" u="none" strike="noStrike" kern="1200" dirty="0" err="1">
                          <a:solidFill>
                            <a:schemeClr val="tx1"/>
                          </a:solidFill>
                          <a:effectLst/>
                          <a:latin typeface="+mn-lt"/>
                          <a:ea typeface="+mn-ea"/>
                          <a:cs typeface="+mn-cs"/>
                        </a:rPr>
                        <a:t>Cassington</a:t>
                      </a:r>
                      <a:r>
                        <a:rPr lang="en-GB" sz="1800" u="none" strike="noStrike" kern="1200" dirty="0">
                          <a:solidFill>
                            <a:schemeClr val="tx1"/>
                          </a:solidFill>
                          <a:effectLst/>
                          <a:latin typeface="+mn-lt"/>
                          <a:ea typeface="+mn-ea"/>
                          <a:cs typeface="+mn-cs"/>
                        </a:rPr>
                        <a:t> Road to Loop Farm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endParaRPr lang="en-GB" sz="1800" u="none" strike="noStrike" kern="1200" dirty="0">
                        <a:solidFill>
                          <a:schemeClr val="tx1"/>
                        </a:solidFill>
                        <a:effectLst/>
                        <a:latin typeface="+mn-lt"/>
                        <a:ea typeface="+mn-ea"/>
                        <a:cs typeface="+mn-c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0546638"/>
                  </a:ext>
                </a:extLst>
              </a:tr>
              <a:tr h="497410">
                <a:tc>
                  <a:txBody>
                    <a:bodyPr/>
                    <a:lstStyle/>
                    <a:p>
                      <a:pPr algn="l" fontAlgn="b"/>
                      <a:r>
                        <a:rPr lang="en-GB" sz="1800" u="none" strike="noStrike" kern="1200" dirty="0">
                          <a:solidFill>
                            <a:schemeClr val="tx1"/>
                          </a:solidFill>
                          <a:effectLst/>
                          <a:latin typeface="+mn-lt"/>
                          <a:ea typeface="+mn-ea"/>
                          <a:cs typeface="+mn-cs"/>
                        </a:rPr>
                        <a:t>Peartree Interchange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endParaRPr lang="en-GB" sz="1800" u="none" strike="noStrike" kern="1200" dirty="0">
                        <a:solidFill>
                          <a:schemeClr val="tx1"/>
                        </a:solidFill>
                        <a:effectLst/>
                        <a:latin typeface="+mn-lt"/>
                        <a:ea typeface="+mn-ea"/>
                        <a:cs typeface="+mn-c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335174"/>
                  </a:ext>
                </a:extLst>
              </a:tr>
              <a:tr h="497410">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GB" sz="1800" u="none" strike="noStrike" kern="1200" dirty="0">
                          <a:solidFill>
                            <a:schemeClr val="tx1"/>
                          </a:solidFill>
                          <a:effectLst/>
                          <a:latin typeface="+mn-lt"/>
                          <a:ea typeface="+mn-ea"/>
                          <a:cs typeface="+mn-cs"/>
                        </a:rPr>
                        <a:t>Kidlington Roundabout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endParaRPr lang="en-GB" sz="1800" u="none" strike="noStrike" kern="1200" dirty="0">
                        <a:solidFill>
                          <a:schemeClr val="tx1"/>
                        </a:solidFill>
                        <a:effectLst/>
                        <a:latin typeface="+mn-lt"/>
                        <a:ea typeface="+mn-ea"/>
                        <a:cs typeface="+mn-c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9124212"/>
                  </a:ext>
                </a:extLst>
              </a:tr>
              <a:tr h="497410">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GB" sz="1800" u="none" strike="noStrike" kern="1200" dirty="0">
                          <a:solidFill>
                            <a:schemeClr val="tx1"/>
                          </a:solidFill>
                          <a:effectLst/>
                          <a:latin typeface="+mn-lt"/>
                          <a:ea typeface="+mn-ea"/>
                          <a:cs typeface="+mn-cs"/>
                        </a:rPr>
                        <a:t>Feedback &amp; Discussion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endParaRPr lang="en-GB" sz="1800" u="none" strike="noStrike" kern="1200" dirty="0">
                        <a:solidFill>
                          <a:schemeClr val="tx1"/>
                        </a:solidFill>
                        <a:effectLst/>
                        <a:latin typeface="+mn-lt"/>
                        <a:ea typeface="+mn-ea"/>
                        <a:cs typeface="+mn-c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002729"/>
                  </a:ext>
                </a:extLst>
              </a:tr>
              <a:tr h="497410">
                <a:tc>
                  <a:txBody>
                    <a:bodyPr/>
                    <a:lstStyle/>
                    <a:p>
                      <a:pPr algn="l" fontAlgn="b"/>
                      <a:r>
                        <a:rPr lang="en-GB" sz="1800" u="none" strike="noStrike" dirty="0">
                          <a:effectLst/>
                        </a:rPr>
                        <a:t>A.O.B</a:t>
                      </a:r>
                      <a:endParaRPr lang="en-GB" sz="1800" b="0" i="0" u="none" strike="noStrike" dirty="0">
                        <a:solidFill>
                          <a:srgbClr val="000000"/>
                        </a:solidFill>
                        <a:effectLst/>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457200" rtl="0" eaLnBrk="1" fontAlgn="b" latinLnBrk="0" hangingPunct="1"/>
                      <a:endParaRPr lang="en-GB" sz="1800" u="none" strike="noStrike" kern="1200" dirty="0">
                        <a:solidFill>
                          <a:schemeClr val="tx1"/>
                        </a:solidFill>
                        <a:effectLst/>
                        <a:latin typeface="+mn-lt"/>
                        <a:ea typeface="+mn-ea"/>
                        <a:cs typeface="+mn-cs"/>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2982939"/>
                  </a:ext>
                </a:extLst>
              </a:tr>
            </a:tbl>
          </a:graphicData>
        </a:graphic>
      </p:graphicFrame>
      <p:sp>
        <p:nvSpPr>
          <p:cNvPr id="10" name="Slide Number Placeholder 9">
            <a:extLst>
              <a:ext uri="{FF2B5EF4-FFF2-40B4-BE49-F238E27FC236}">
                <a16:creationId xmlns:a16="http://schemas.microsoft.com/office/drawing/2014/main" id="{8CDF7A66-6A5C-4C87-95E3-7DC6560EB3FC}"/>
              </a:ext>
            </a:extLst>
          </p:cNvPr>
          <p:cNvSpPr>
            <a:spLocks noGrp="1"/>
          </p:cNvSpPr>
          <p:nvPr>
            <p:ph type="sldNum" sz="quarter" idx="12"/>
          </p:nvPr>
        </p:nvSpPr>
        <p:spPr/>
        <p:txBody>
          <a:bodyPr/>
          <a:lstStyle/>
          <a:p>
            <a:fld id="{0BFA8593-0BBA-7F48-8F32-2E8CD1832156}" type="slidenum">
              <a:rPr lang="en-US" smtClean="0"/>
              <a:t>2</a:t>
            </a:fld>
            <a:endParaRPr lang="en-US" dirty="0"/>
          </a:p>
        </p:txBody>
      </p:sp>
    </p:spTree>
    <p:extLst>
      <p:ext uri="{BB962C8B-B14F-4D97-AF65-F5344CB8AC3E}">
        <p14:creationId xmlns:p14="http://schemas.microsoft.com/office/powerpoint/2010/main" val="900568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8746-B867-48F8-BF9D-A040442BFA37}"/>
              </a:ext>
            </a:extLst>
          </p:cNvPr>
          <p:cNvSpPr>
            <a:spLocks noGrp="1"/>
          </p:cNvSpPr>
          <p:nvPr>
            <p:ph type="title"/>
          </p:nvPr>
        </p:nvSpPr>
        <p:spPr/>
        <p:txBody>
          <a:bodyPr/>
          <a:lstStyle/>
          <a:p>
            <a:r>
              <a:rPr lang="en-GB" dirty="0"/>
              <a:t>	A44/A4260 corridor study</a:t>
            </a:r>
          </a:p>
        </p:txBody>
      </p:sp>
      <p:sp>
        <p:nvSpPr>
          <p:cNvPr id="4" name="Slide Number Placeholder 3">
            <a:extLst>
              <a:ext uri="{FF2B5EF4-FFF2-40B4-BE49-F238E27FC236}">
                <a16:creationId xmlns:a16="http://schemas.microsoft.com/office/drawing/2014/main" id="{79881AE6-AFBE-487F-A41A-A910573A33D0}"/>
              </a:ext>
            </a:extLst>
          </p:cNvPr>
          <p:cNvSpPr>
            <a:spLocks noGrp="1"/>
          </p:cNvSpPr>
          <p:nvPr>
            <p:ph type="sldNum" sz="quarter" idx="12"/>
          </p:nvPr>
        </p:nvSpPr>
        <p:spPr/>
        <p:txBody>
          <a:bodyPr/>
          <a:lstStyle/>
          <a:p>
            <a:fld id="{0BFA8593-0BBA-7F48-8F32-2E8CD1832156}" type="slidenum">
              <a:rPr lang="en-US" smtClean="0"/>
              <a:t>3</a:t>
            </a:fld>
            <a:endParaRPr lang="en-US" dirty="0"/>
          </a:p>
        </p:txBody>
      </p:sp>
      <p:pic>
        <p:nvPicPr>
          <p:cNvPr id="6" name="Picture 5">
            <a:extLst>
              <a:ext uri="{FF2B5EF4-FFF2-40B4-BE49-F238E27FC236}">
                <a16:creationId xmlns:a16="http://schemas.microsoft.com/office/drawing/2014/main" id="{C200890C-AC1E-41DF-A718-BA03F5AFAE80}"/>
              </a:ext>
            </a:extLst>
          </p:cNvPr>
          <p:cNvPicPr>
            <a:picLocks noChangeAspect="1"/>
          </p:cNvPicPr>
          <p:nvPr/>
        </p:nvPicPr>
        <p:blipFill>
          <a:blip r:embed="rId3"/>
          <a:stretch>
            <a:fillRect/>
          </a:stretch>
        </p:blipFill>
        <p:spPr>
          <a:xfrm>
            <a:off x="457200" y="1417638"/>
            <a:ext cx="4324350" cy="3562350"/>
          </a:xfrm>
          <a:prstGeom prst="rect">
            <a:avLst/>
          </a:prstGeom>
        </p:spPr>
      </p:pic>
      <p:pic>
        <p:nvPicPr>
          <p:cNvPr id="8" name="Picture 7">
            <a:extLst>
              <a:ext uri="{FF2B5EF4-FFF2-40B4-BE49-F238E27FC236}">
                <a16:creationId xmlns:a16="http://schemas.microsoft.com/office/drawing/2014/main" id="{38383E02-17EF-43A7-A3DF-727045396F78}"/>
              </a:ext>
            </a:extLst>
          </p:cNvPr>
          <p:cNvPicPr>
            <a:picLocks noChangeAspect="1"/>
          </p:cNvPicPr>
          <p:nvPr/>
        </p:nvPicPr>
        <p:blipFill>
          <a:blip r:embed="rId4"/>
          <a:stretch>
            <a:fillRect/>
          </a:stretch>
        </p:blipFill>
        <p:spPr>
          <a:xfrm>
            <a:off x="3530783" y="3968960"/>
            <a:ext cx="5381796" cy="2387390"/>
          </a:xfrm>
          <a:prstGeom prst="rect">
            <a:avLst/>
          </a:prstGeom>
        </p:spPr>
      </p:pic>
      <p:pic>
        <p:nvPicPr>
          <p:cNvPr id="10" name="Picture 9">
            <a:extLst>
              <a:ext uri="{FF2B5EF4-FFF2-40B4-BE49-F238E27FC236}">
                <a16:creationId xmlns:a16="http://schemas.microsoft.com/office/drawing/2014/main" id="{73523A65-18C7-48F0-B8B6-51DECC9415BA}"/>
              </a:ext>
            </a:extLst>
          </p:cNvPr>
          <p:cNvPicPr>
            <a:picLocks noChangeAspect="1"/>
          </p:cNvPicPr>
          <p:nvPr/>
        </p:nvPicPr>
        <p:blipFill>
          <a:blip r:embed="rId5"/>
          <a:stretch>
            <a:fillRect/>
          </a:stretch>
        </p:blipFill>
        <p:spPr>
          <a:xfrm>
            <a:off x="4438649" y="1417638"/>
            <a:ext cx="4229101" cy="2538413"/>
          </a:xfrm>
          <a:prstGeom prst="rect">
            <a:avLst/>
          </a:prstGeom>
        </p:spPr>
      </p:pic>
    </p:spTree>
    <p:extLst>
      <p:ext uri="{BB962C8B-B14F-4D97-AF65-F5344CB8AC3E}">
        <p14:creationId xmlns:p14="http://schemas.microsoft.com/office/powerpoint/2010/main" val="1841529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20230-F529-40F4-A2CC-5555B0EC6F21}"/>
              </a:ext>
            </a:extLst>
          </p:cNvPr>
          <p:cNvSpPr>
            <a:spLocks noGrp="1"/>
          </p:cNvSpPr>
          <p:nvPr>
            <p:ph type="title"/>
          </p:nvPr>
        </p:nvSpPr>
        <p:spPr>
          <a:xfrm>
            <a:off x="1076960" y="579438"/>
            <a:ext cx="6949440" cy="853122"/>
          </a:xfrm>
        </p:spPr>
        <p:txBody>
          <a:bodyPr>
            <a:noAutofit/>
          </a:bodyPr>
          <a:lstStyle/>
          <a:p>
            <a:r>
              <a:rPr lang="en-GB" sz="2800" dirty="0"/>
              <a:t>Background </a:t>
            </a:r>
          </a:p>
        </p:txBody>
      </p:sp>
      <p:sp>
        <p:nvSpPr>
          <p:cNvPr id="8" name="Footer Placeholder 7">
            <a:extLst>
              <a:ext uri="{FF2B5EF4-FFF2-40B4-BE49-F238E27FC236}">
                <a16:creationId xmlns:a16="http://schemas.microsoft.com/office/drawing/2014/main" id="{74002C37-8655-4CC1-8842-81742F985ADF}"/>
              </a:ext>
            </a:extLst>
          </p:cNvPr>
          <p:cNvSpPr>
            <a:spLocks noGrp="1"/>
          </p:cNvSpPr>
          <p:nvPr>
            <p:ph type="ftr" sz="quarter" idx="11"/>
          </p:nvPr>
        </p:nvSpPr>
        <p:spPr/>
        <p:txBody>
          <a:bodyPr/>
          <a:lstStyle/>
          <a:p>
            <a:r>
              <a:rPr lang="en-US" dirty="0"/>
              <a:t>06th August 2021</a:t>
            </a:r>
          </a:p>
        </p:txBody>
      </p:sp>
      <p:sp>
        <p:nvSpPr>
          <p:cNvPr id="9" name="Slide Number Placeholder 8">
            <a:extLst>
              <a:ext uri="{FF2B5EF4-FFF2-40B4-BE49-F238E27FC236}">
                <a16:creationId xmlns:a16="http://schemas.microsoft.com/office/drawing/2014/main" id="{4F78DDD4-9EA2-4D80-BD04-58DA5035D606}"/>
              </a:ext>
            </a:extLst>
          </p:cNvPr>
          <p:cNvSpPr>
            <a:spLocks noGrp="1"/>
          </p:cNvSpPr>
          <p:nvPr>
            <p:ph type="sldNum" sz="quarter" idx="12"/>
          </p:nvPr>
        </p:nvSpPr>
        <p:spPr/>
        <p:txBody>
          <a:bodyPr/>
          <a:lstStyle/>
          <a:p>
            <a:fld id="{0BFA8593-0BBA-7F48-8F32-2E8CD1832156}" type="slidenum">
              <a:rPr lang="en-US" smtClean="0"/>
              <a:t>4</a:t>
            </a:fld>
            <a:endParaRPr lang="en-US" dirty="0"/>
          </a:p>
        </p:txBody>
      </p:sp>
      <p:sp>
        <p:nvSpPr>
          <p:cNvPr id="4" name="Content Placeholder 3">
            <a:extLst>
              <a:ext uri="{FF2B5EF4-FFF2-40B4-BE49-F238E27FC236}">
                <a16:creationId xmlns:a16="http://schemas.microsoft.com/office/drawing/2014/main" id="{A53D51B8-1EBE-4284-80C7-24BA35185B87}"/>
              </a:ext>
            </a:extLst>
          </p:cNvPr>
          <p:cNvSpPr>
            <a:spLocks noGrp="1"/>
          </p:cNvSpPr>
          <p:nvPr>
            <p:ph idx="1"/>
          </p:nvPr>
        </p:nvSpPr>
        <p:spPr/>
        <p:txBody>
          <a:bodyPr/>
          <a:lstStyle/>
          <a:p>
            <a:endParaRPr lang="en-GB" dirty="0"/>
          </a:p>
        </p:txBody>
      </p:sp>
      <p:pic>
        <p:nvPicPr>
          <p:cNvPr id="11" name="Picture 10">
            <a:extLst>
              <a:ext uri="{FF2B5EF4-FFF2-40B4-BE49-F238E27FC236}">
                <a16:creationId xmlns:a16="http://schemas.microsoft.com/office/drawing/2014/main" id="{6B2C45FC-47FD-47A0-AEC2-6D600007B5A2}"/>
              </a:ext>
            </a:extLst>
          </p:cNvPr>
          <p:cNvPicPr>
            <a:picLocks noChangeAspect="1"/>
          </p:cNvPicPr>
          <p:nvPr/>
        </p:nvPicPr>
        <p:blipFill>
          <a:blip r:embed="rId3"/>
          <a:stretch>
            <a:fillRect/>
          </a:stretch>
        </p:blipFill>
        <p:spPr>
          <a:xfrm>
            <a:off x="0" y="0"/>
            <a:ext cx="9144000" cy="6858000"/>
          </a:xfrm>
          <a:prstGeom prst="rect">
            <a:avLst/>
          </a:prstGeom>
        </p:spPr>
      </p:pic>
      <p:sp>
        <p:nvSpPr>
          <p:cNvPr id="12" name="Oval 11">
            <a:extLst>
              <a:ext uri="{FF2B5EF4-FFF2-40B4-BE49-F238E27FC236}">
                <a16:creationId xmlns:a16="http://schemas.microsoft.com/office/drawing/2014/main" id="{8A3BE86A-659E-43A6-8394-023D5DF5CBC0}"/>
              </a:ext>
            </a:extLst>
          </p:cNvPr>
          <p:cNvSpPr/>
          <p:nvPr/>
        </p:nvSpPr>
        <p:spPr>
          <a:xfrm>
            <a:off x="5178425" y="3422650"/>
            <a:ext cx="180976" cy="17462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D6873BD7-20C6-4D87-81B8-0727702DEA2A}"/>
              </a:ext>
            </a:extLst>
          </p:cNvPr>
          <p:cNvSpPr/>
          <p:nvPr/>
        </p:nvSpPr>
        <p:spPr>
          <a:xfrm>
            <a:off x="3638550" y="3509962"/>
            <a:ext cx="122238" cy="12192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Oval 17">
            <a:extLst>
              <a:ext uri="{FF2B5EF4-FFF2-40B4-BE49-F238E27FC236}">
                <a16:creationId xmlns:a16="http://schemas.microsoft.com/office/drawing/2014/main" id="{9F785513-39BE-4974-B9AA-440AB790F03A}"/>
              </a:ext>
            </a:extLst>
          </p:cNvPr>
          <p:cNvSpPr/>
          <p:nvPr/>
        </p:nvSpPr>
        <p:spPr>
          <a:xfrm>
            <a:off x="4564062" y="4616451"/>
            <a:ext cx="122238" cy="12192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Freeform: Shape 20">
            <a:extLst>
              <a:ext uri="{FF2B5EF4-FFF2-40B4-BE49-F238E27FC236}">
                <a16:creationId xmlns:a16="http://schemas.microsoft.com/office/drawing/2014/main" id="{83BA82B0-759B-487B-9E4D-630BB75217EA}"/>
              </a:ext>
            </a:extLst>
          </p:cNvPr>
          <p:cNvSpPr/>
          <p:nvPr/>
        </p:nvSpPr>
        <p:spPr>
          <a:xfrm>
            <a:off x="4493418" y="4564856"/>
            <a:ext cx="188119" cy="340518"/>
          </a:xfrm>
          <a:custGeom>
            <a:avLst/>
            <a:gdLst>
              <a:gd name="connsiteX0" fmla="*/ 121444 w 197644"/>
              <a:gd name="connsiteY0" fmla="*/ 342900 h 342900"/>
              <a:gd name="connsiteX1" fmla="*/ 97631 w 197644"/>
              <a:gd name="connsiteY1" fmla="*/ 278607 h 342900"/>
              <a:gd name="connsiteX2" fmla="*/ 90487 w 197644"/>
              <a:gd name="connsiteY2" fmla="*/ 173832 h 342900"/>
              <a:gd name="connsiteX3" fmla="*/ 69056 w 197644"/>
              <a:gd name="connsiteY3" fmla="*/ 128588 h 342900"/>
              <a:gd name="connsiteX4" fmla="*/ 0 w 197644"/>
              <a:gd name="connsiteY4" fmla="*/ 69057 h 342900"/>
              <a:gd name="connsiteX5" fmla="*/ 69056 w 197644"/>
              <a:gd name="connsiteY5" fmla="*/ 0 h 342900"/>
              <a:gd name="connsiteX6" fmla="*/ 109537 w 197644"/>
              <a:gd name="connsiteY6" fmla="*/ 54769 h 342900"/>
              <a:gd name="connsiteX7" fmla="*/ 142875 w 197644"/>
              <a:gd name="connsiteY7" fmla="*/ 47625 h 342900"/>
              <a:gd name="connsiteX8" fmla="*/ 190500 w 197644"/>
              <a:gd name="connsiteY8" fmla="*/ 85725 h 342900"/>
              <a:gd name="connsiteX9" fmla="*/ 197644 w 197644"/>
              <a:gd name="connsiteY9" fmla="*/ 128588 h 342900"/>
              <a:gd name="connsiteX10" fmla="*/ 185737 w 197644"/>
              <a:gd name="connsiteY10" fmla="*/ 159544 h 342900"/>
              <a:gd name="connsiteX11" fmla="*/ 164306 w 197644"/>
              <a:gd name="connsiteY11" fmla="*/ 176213 h 342900"/>
              <a:gd name="connsiteX12" fmla="*/ 159544 w 197644"/>
              <a:gd name="connsiteY12" fmla="*/ 238125 h 342900"/>
              <a:gd name="connsiteX13" fmla="*/ 190500 w 197644"/>
              <a:gd name="connsiteY13" fmla="*/ 300038 h 342900"/>
              <a:gd name="connsiteX14" fmla="*/ 121444 w 197644"/>
              <a:gd name="connsiteY14" fmla="*/ 342900 h 342900"/>
              <a:gd name="connsiteX0" fmla="*/ 121444 w 197644"/>
              <a:gd name="connsiteY0" fmla="*/ 342900 h 342900"/>
              <a:gd name="connsiteX1" fmla="*/ 97631 w 197644"/>
              <a:gd name="connsiteY1" fmla="*/ 278607 h 342900"/>
              <a:gd name="connsiteX2" fmla="*/ 90487 w 197644"/>
              <a:gd name="connsiteY2" fmla="*/ 173832 h 342900"/>
              <a:gd name="connsiteX3" fmla="*/ 69056 w 197644"/>
              <a:gd name="connsiteY3" fmla="*/ 128588 h 342900"/>
              <a:gd name="connsiteX4" fmla="*/ 0 w 197644"/>
              <a:gd name="connsiteY4" fmla="*/ 69057 h 342900"/>
              <a:gd name="connsiteX5" fmla="*/ 69056 w 197644"/>
              <a:gd name="connsiteY5" fmla="*/ 0 h 342900"/>
              <a:gd name="connsiteX6" fmla="*/ 109537 w 197644"/>
              <a:gd name="connsiteY6" fmla="*/ 69056 h 342900"/>
              <a:gd name="connsiteX7" fmla="*/ 142875 w 197644"/>
              <a:gd name="connsiteY7" fmla="*/ 47625 h 342900"/>
              <a:gd name="connsiteX8" fmla="*/ 190500 w 197644"/>
              <a:gd name="connsiteY8" fmla="*/ 85725 h 342900"/>
              <a:gd name="connsiteX9" fmla="*/ 197644 w 197644"/>
              <a:gd name="connsiteY9" fmla="*/ 128588 h 342900"/>
              <a:gd name="connsiteX10" fmla="*/ 185737 w 197644"/>
              <a:gd name="connsiteY10" fmla="*/ 159544 h 342900"/>
              <a:gd name="connsiteX11" fmla="*/ 164306 w 197644"/>
              <a:gd name="connsiteY11" fmla="*/ 176213 h 342900"/>
              <a:gd name="connsiteX12" fmla="*/ 159544 w 197644"/>
              <a:gd name="connsiteY12" fmla="*/ 238125 h 342900"/>
              <a:gd name="connsiteX13" fmla="*/ 190500 w 197644"/>
              <a:gd name="connsiteY13" fmla="*/ 300038 h 342900"/>
              <a:gd name="connsiteX14" fmla="*/ 121444 w 197644"/>
              <a:gd name="connsiteY14" fmla="*/ 342900 h 342900"/>
              <a:gd name="connsiteX0" fmla="*/ 121444 w 197644"/>
              <a:gd name="connsiteY0" fmla="*/ 342900 h 342900"/>
              <a:gd name="connsiteX1" fmla="*/ 97631 w 197644"/>
              <a:gd name="connsiteY1" fmla="*/ 278607 h 342900"/>
              <a:gd name="connsiteX2" fmla="*/ 90487 w 197644"/>
              <a:gd name="connsiteY2" fmla="*/ 173832 h 342900"/>
              <a:gd name="connsiteX3" fmla="*/ 69056 w 197644"/>
              <a:gd name="connsiteY3" fmla="*/ 128588 h 342900"/>
              <a:gd name="connsiteX4" fmla="*/ 0 w 197644"/>
              <a:gd name="connsiteY4" fmla="*/ 69057 h 342900"/>
              <a:gd name="connsiteX5" fmla="*/ 69056 w 197644"/>
              <a:gd name="connsiteY5" fmla="*/ 0 h 342900"/>
              <a:gd name="connsiteX6" fmla="*/ 109537 w 197644"/>
              <a:gd name="connsiteY6" fmla="*/ 69056 h 342900"/>
              <a:gd name="connsiteX7" fmla="*/ 147637 w 197644"/>
              <a:gd name="connsiteY7" fmla="*/ 59531 h 342900"/>
              <a:gd name="connsiteX8" fmla="*/ 190500 w 197644"/>
              <a:gd name="connsiteY8" fmla="*/ 85725 h 342900"/>
              <a:gd name="connsiteX9" fmla="*/ 197644 w 197644"/>
              <a:gd name="connsiteY9" fmla="*/ 128588 h 342900"/>
              <a:gd name="connsiteX10" fmla="*/ 185737 w 197644"/>
              <a:gd name="connsiteY10" fmla="*/ 159544 h 342900"/>
              <a:gd name="connsiteX11" fmla="*/ 164306 w 197644"/>
              <a:gd name="connsiteY11" fmla="*/ 176213 h 342900"/>
              <a:gd name="connsiteX12" fmla="*/ 159544 w 197644"/>
              <a:gd name="connsiteY12" fmla="*/ 238125 h 342900"/>
              <a:gd name="connsiteX13" fmla="*/ 190500 w 197644"/>
              <a:gd name="connsiteY13" fmla="*/ 300038 h 342900"/>
              <a:gd name="connsiteX14" fmla="*/ 121444 w 197644"/>
              <a:gd name="connsiteY14" fmla="*/ 342900 h 342900"/>
              <a:gd name="connsiteX0" fmla="*/ 121444 w 190500"/>
              <a:gd name="connsiteY0" fmla="*/ 342900 h 342900"/>
              <a:gd name="connsiteX1" fmla="*/ 97631 w 190500"/>
              <a:gd name="connsiteY1" fmla="*/ 278607 h 342900"/>
              <a:gd name="connsiteX2" fmla="*/ 90487 w 190500"/>
              <a:gd name="connsiteY2" fmla="*/ 173832 h 342900"/>
              <a:gd name="connsiteX3" fmla="*/ 69056 w 190500"/>
              <a:gd name="connsiteY3" fmla="*/ 128588 h 342900"/>
              <a:gd name="connsiteX4" fmla="*/ 0 w 190500"/>
              <a:gd name="connsiteY4" fmla="*/ 69057 h 342900"/>
              <a:gd name="connsiteX5" fmla="*/ 69056 w 190500"/>
              <a:gd name="connsiteY5" fmla="*/ 0 h 342900"/>
              <a:gd name="connsiteX6" fmla="*/ 109537 w 190500"/>
              <a:gd name="connsiteY6" fmla="*/ 69056 h 342900"/>
              <a:gd name="connsiteX7" fmla="*/ 147637 w 190500"/>
              <a:gd name="connsiteY7" fmla="*/ 59531 h 342900"/>
              <a:gd name="connsiteX8" fmla="*/ 190500 w 190500"/>
              <a:gd name="connsiteY8" fmla="*/ 85725 h 342900"/>
              <a:gd name="connsiteX9" fmla="*/ 188119 w 190500"/>
              <a:gd name="connsiteY9" fmla="*/ 126206 h 342900"/>
              <a:gd name="connsiteX10" fmla="*/ 185737 w 190500"/>
              <a:gd name="connsiteY10" fmla="*/ 159544 h 342900"/>
              <a:gd name="connsiteX11" fmla="*/ 164306 w 190500"/>
              <a:gd name="connsiteY11" fmla="*/ 176213 h 342900"/>
              <a:gd name="connsiteX12" fmla="*/ 159544 w 190500"/>
              <a:gd name="connsiteY12" fmla="*/ 238125 h 342900"/>
              <a:gd name="connsiteX13" fmla="*/ 190500 w 190500"/>
              <a:gd name="connsiteY13" fmla="*/ 300038 h 342900"/>
              <a:gd name="connsiteX14" fmla="*/ 121444 w 190500"/>
              <a:gd name="connsiteY14" fmla="*/ 342900 h 342900"/>
              <a:gd name="connsiteX0" fmla="*/ 121444 w 190500"/>
              <a:gd name="connsiteY0" fmla="*/ 342900 h 342900"/>
              <a:gd name="connsiteX1" fmla="*/ 97631 w 190500"/>
              <a:gd name="connsiteY1" fmla="*/ 278607 h 342900"/>
              <a:gd name="connsiteX2" fmla="*/ 90487 w 190500"/>
              <a:gd name="connsiteY2" fmla="*/ 173832 h 342900"/>
              <a:gd name="connsiteX3" fmla="*/ 69056 w 190500"/>
              <a:gd name="connsiteY3" fmla="*/ 128588 h 342900"/>
              <a:gd name="connsiteX4" fmla="*/ 0 w 190500"/>
              <a:gd name="connsiteY4" fmla="*/ 69057 h 342900"/>
              <a:gd name="connsiteX5" fmla="*/ 69056 w 190500"/>
              <a:gd name="connsiteY5" fmla="*/ 0 h 342900"/>
              <a:gd name="connsiteX6" fmla="*/ 109537 w 190500"/>
              <a:gd name="connsiteY6" fmla="*/ 69056 h 342900"/>
              <a:gd name="connsiteX7" fmla="*/ 147637 w 190500"/>
              <a:gd name="connsiteY7" fmla="*/ 59531 h 342900"/>
              <a:gd name="connsiteX8" fmla="*/ 190500 w 190500"/>
              <a:gd name="connsiteY8" fmla="*/ 85725 h 342900"/>
              <a:gd name="connsiteX9" fmla="*/ 188119 w 190500"/>
              <a:gd name="connsiteY9" fmla="*/ 126206 h 342900"/>
              <a:gd name="connsiteX10" fmla="*/ 180975 w 190500"/>
              <a:gd name="connsiteY10" fmla="*/ 154781 h 342900"/>
              <a:gd name="connsiteX11" fmla="*/ 164306 w 190500"/>
              <a:gd name="connsiteY11" fmla="*/ 176213 h 342900"/>
              <a:gd name="connsiteX12" fmla="*/ 159544 w 190500"/>
              <a:gd name="connsiteY12" fmla="*/ 238125 h 342900"/>
              <a:gd name="connsiteX13" fmla="*/ 190500 w 190500"/>
              <a:gd name="connsiteY13" fmla="*/ 300038 h 342900"/>
              <a:gd name="connsiteX14" fmla="*/ 121444 w 190500"/>
              <a:gd name="connsiteY14" fmla="*/ 342900 h 342900"/>
              <a:gd name="connsiteX0" fmla="*/ 130969 w 190500"/>
              <a:gd name="connsiteY0" fmla="*/ 340518 h 340518"/>
              <a:gd name="connsiteX1" fmla="*/ 97631 w 190500"/>
              <a:gd name="connsiteY1" fmla="*/ 278607 h 340518"/>
              <a:gd name="connsiteX2" fmla="*/ 90487 w 190500"/>
              <a:gd name="connsiteY2" fmla="*/ 173832 h 340518"/>
              <a:gd name="connsiteX3" fmla="*/ 69056 w 190500"/>
              <a:gd name="connsiteY3" fmla="*/ 128588 h 340518"/>
              <a:gd name="connsiteX4" fmla="*/ 0 w 190500"/>
              <a:gd name="connsiteY4" fmla="*/ 69057 h 340518"/>
              <a:gd name="connsiteX5" fmla="*/ 69056 w 190500"/>
              <a:gd name="connsiteY5" fmla="*/ 0 h 340518"/>
              <a:gd name="connsiteX6" fmla="*/ 109537 w 190500"/>
              <a:gd name="connsiteY6" fmla="*/ 69056 h 340518"/>
              <a:gd name="connsiteX7" fmla="*/ 147637 w 190500"/>
              <a:gd name="connsiteY7" fmla="*/ 59531 h 340518"/>
              <a:gd name="connsiteX8" fmla="*/ 190500 w 190500"/>
              <a:gd name="connsiteY8" fmla="*/ 85725 h 340518"/>
              <a:gd name="connsiteX9" fmla="*/ 188119 w 190500"/>
              <a:gd name="connsiteY9" fmla="*/ 126206 h 340518"/>
              <a:gd name="connsiteX10" fmla="*/ 180975 w 190500"/>
              <a:gd name="connsiteY10" fmla="*/ 154781 h 340518"/>
              <a:gd name="connsiteX11" fmla="*/ 164306 w 190500"/>
              <a:gd name="connsiteY11" fmla="*/ 176213 h 340518"/>
              <a:gd name="connsiteX12" fmla="*/ 159544 w 190500"/>
              <a:gd name="connsiteY12" fmla="*/ 238125 h 340518"/>
              <a:gd name="connsiteX13" fmla="*/ 190500 w 190500"/>
              <a:gd name="connsiteY13" fmla="*/ 300038 h 340518"/>
              <a:gd name="connsiteX14" fmla="*/ 130969 w 190500"/>
              <a:gd name="connsiteY14" fmla="*/ 340518 h 340518"/>
              <a:gd name="connsiteX0" fmla="*/ 130969 w 190500"/>
              <a:gd name="connsiteY0" fmla="*/ 340518 h 340518"/>
              <a:gd name="connsiteX1" fmla="*/ 97631 w 190500"/>
              <a:gd name="connsiteY1" fmla="*/ 278607 h 340518"/>
              <a:gd name="connsiteX2" fmla="*/ 90487 w 190500"/>
              <a:gd name="connsiteY2" fmla="*/ 173832 h 340518"/>
              <a:gd name="connsiteX3" fmla="*/ 69056 w 190500"/>
              <a:gd name="connsiteY3" fmla="*/ 128588 h 340518"/>
              <a:gd name="connsiteX4" fmla="*/ 0 w 190500"/>
              <a:gd name="connsiteY4" fmla="*/ 69057 h 340518"/>
              <a:gd name="connsiteX5" fmla="*/ 69056 w 190500"/>
              <a:gd name="connsiteY5" fmla="*/ 0 h 340518"/>
              <a:gd name="connsiteX6" fmla="*/ 109537 w 190500"/>
              <a:gd name="connsiteY6" fmla="*/ 69056 h 340518"/>
              <a:gd name="connsiteX7" fmla="*/ 147637 w 190500"/>
              <a:gd name="connsiteY7" fmla="*/ 59531 h 340518"/>
              <a:gd name="connsiteX8" fmla="*/ 190500 w 190500"/>
              <a:gd name="connsiteY8" fmla="*/ 85725 h 340518"/>
              <a:gd name="connsiteX9" fmla="*/ 188119 w 190500"/>
              <a:gd name="connsiteY9" fmla="*/ 126206 h 340518"/>
              <a:gd name="connsiteX10" fmla="*/ 180975 w 190500"/>
              <a:gd name="connsiteY10" fmla="*/ 154781 h 340518"/>
              <a:gd name="connsiteX11" fmla="*/ 164306 w 190500"/>
              <a:gd name="connsiteY11" fmla="*/ 176213 h 340518"/>
              <a:gd name="connsiteX12" fmla="*/ 159544 w 190500"/>
              <a:gd name="connsiteY12" fmla="*/ 238125 h 340518"/>
              <a:gd name="connsiteX13" fmla="*/ 185738 w 190500"/>
              <a:gd name="connsiteY13" fmla="*/ 290513 h 340518"/>
              <a:gd name="connsiteX14" fmla="*/ 130969 w 190500"/>
              <a:gd name="connsiteY14" fmla="*/ 340518 h 340518"/>
              <a:gd name="connsiteX0" fmla="*/ 130969 w 190500"/>
              <a:gd name="connsiteY0" fmla="*/ 340518 h 340518"/>
              <a:gd name="connsiteX1" fmla="*/ 97631 w 190500"/>
              <a:gd name="connsiteY1" fmla="*/ 278607 h 340518"/>
              <a:gd name="connsiteX2" fmla="*/ 90487 w 190500"/>
              <a:gd name="connsiteY2" fmla="*/ 173832 h 340518"/>
              <a:gd name="connsiteX3" fmla="*/ 69056 w 190500"/>
              <a:gd name="connsiteY3" fmla="*/ 128588 h 340518"/>
              <a:gd name="connsiteX4" fmla="*/ 0 w 190500"/>
              <a:gd name="connsiteY4" fmla="*/ 69057 h 340518"/>
              <a:gd name="connsiteX5" fmla="*/ 69056 w 190500"/>
              <a:gd name="connsiteY5" fmla="*/ 0 h 340518"/>
              <a:gd name="connsiteX6" fmla="*/ 114300 w 190500"/>
              <a:gd name="connsiteY6" fmla="*/ 54768 h 340518"/>
              <a:gd name="connsiteX7" fmla="*/ 147637 w 190500"/>
              <a:gd name="connsiteY7" fmla="*/ 59531 h 340518"/>
              <a:gd name="connsiteX8" fmla="*/ 190500 w 190500"/>
              <a:gd name="connsiteY8" fmla="*/ 85725 h 340518"/>
              <a:gd name="connsiteX9" fmla="*/ 188119 w 190500"/>
              <a:gd name="connsiteY9" fmla="*/ 126206 h 340518"/>
              <a:gd name="connsiteX10" fmla="*/ 180975 w 190500"/>
              <a:gd name="connsiteY10" fmla="*/ 154781 h 340518"/>
              <a:gd name="connsiteX11" fmla="*/ 164306 w 190500"/>
              <a:gd name="connsiteY11" fmla="*/ 176213 h 340518"/>
              <a:gd name="connsiteX12" fmla="*/ 159544 w 190500"/>
              <a:gd name="connsiteY12" fmla="*/ 238125 h 340518"/>
              <a:gd name="connsiteX13" fmla="*/ 185738 w 190500"/>
              <a:gd name="connsiteY13" fmla="*/ 290513 h 340518"/>
              <a:gd name="connsiteX14" fmla="*/ 130969 w 190500"/>
              <a:gd name="connsiteY14" fmla="*/ 340518 h 340518"/>
              <a:gd name="connsiteX0" fmla="*/ 130969 w 188119"/>
              <a:gd name="connsiteY0" fmla="*/ 340518 h 340518"/>
              <a:gd name="connsiteX1" fmla="*/ 97631 w 188119"/>
              <a:gd name="connsiteY1" fmla="*/ 278607 h 340518"/>
              <a:gd name="connsiteX2" fmla="*/ 90487 w 188119"/>
              <a:gd name="connsiteY2" fmla="*/ 173832 h 340518"/>
              <a:gd name="connsiteX3" fmla="*/ 69056 w 188119"/>
              <a:gd name="connsiteY3" fmla="*/ 128588 h 340518"/>
              <a:gd name="connsiteX4" fmla="*/ 0 w 188119"/>
              <a:gd name="connsiteY4" fmla="*/ 69057 h 340518"/>
              <a:gd name="connsiteX5" fmla="*/ 69056 w 188119"/>
              <a:gd name="connsiteY5" fmla="*/ 0 h 340518"/>
              <a:gd name="connsiteX6" fmla="*/ 114300 w 188119"/>
              <a:gd name="connsiteY6" fmla="*/ 54768 h 340518"/>
              <a:gd name="connsiteX7" fmla="*/ 147637 w 188119"/>
              <a:gd name="connsiteY7" fmla="*/ 59531 h 340518"/>
              <a:gd name="connsiteX8" fmla="*/ 188119 w 188119"/>
              <a:gd name="connsiteY8" fmla="*/ 90488 h 340518"/>
              <a:gd name="connsiteX9" fmla="*/ 188119 w 188119"/>
              <a:gd name="connsiteY9" fmla="*/ 126206 h 340518"/>
              <a:gd name="connsiteX10" fmla="*/ 180975 w 188119"/>
              <a:gd name="connsiteY10" fmla="*/ 154781 h 340518"/>
              <a:gd name="connsiteX11" fmla="*/ 164306 w 188119"/>
              <a:gd name="connsiteY11" fmla="*/ 176213 h 340518"/>
              <a:gd name="connsiteX12" fmla="*/ 159544 w 188119"/>
              <a:gd name="connsiteY12" fmla="*/ 238125 h 340518"/>
              <a:gd name="connsiteX13" fmla="*/ 185738 w 188119"/>
              <a:gd name="connsiteY13" fmla="*/ 290513 h 340518"/>
              <a:gd name="connsiteX14" fmla="*/ 130969 w 188119"/>
              <a:gd name="connsiteY14" fmla="*/ 340518 h 340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19" h="340518">
                <a:moveTo>
                  <a:pt x="130969" y="340518"/>
                </a:moveTo>
                <a:lnTo>
                  <a:pt x="97631" y="278607"/>
                </a:lnTo>
                <a:lnTo>
                  <a:pt x="90487" y="173832"/>
                </a:lnTo>
                <a:lnTo>
                  <a:pt x="69056" y="128588"/>
                </a:lnTo>
                <a:lnTo>
                  <a:pt x="0" y="69057"/>
                </a:lnTo>
                <a:lnTo>
                  <a:pt x="69056" y="0"/>
                </a:lnTo>
                <a:lnTo>
                  <a:pt x="114300" y="54768"/>
                </a:lnTo>
                <a:lnTo>
                  <a:pt x="147637" y="59531"/>
                </a:lnTo>
                <a:lnTo>
                  <a:pt x="188119" y="90488"/>
                </a:lnTo>
                <a:lnTo>
                  <a:pt x="188119" y="126206"/>
                </a:lnTo>
                <a:lnTo>
                  <a:pt x="180975" y="154781"/>
                </a:lnTo>
                <a:lnTo>
                  <a:pt x="164306" y="176213"/>
                </a:lnTo>
                <a:lnTo>
                  <a:pt x="159544" y="238125"/>
                </a:lnTo>
                <a:lnTo>
                  <a:pt x="185738" y="290513"/>
                </a:lnTo>
                <a:lnTo>
                  <a:pt x="130969" y="340518"/>
                </a:lnTo>
                <a:close/>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2272FF71-F01A-4F41-868E-A4F9A0791046}"/>
              </a:ext>
            </a:extLst>
          </p:cNvPr>
          <p:cNvSpPr/>
          <p:nvPr/>
        </p:nvSpPr>
        <p:spPr>
          <a:xfrm>
            <a:off x="4619625" y="4845051"/>
            <a:ext cx="228600" cy="215106"/>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Freeform: Shape 19">
            <a:extLst>
              <a:ext uri="{FF2B5EF4-FFF2-40B4-BE49-F238E27FC236}">
                <a16:creationId xmlns:a16="http://schemas.microsoft.com/office/drawing/2014/main" id="{C7E55A90-9D61-45F8-AA26-308A91D15731}"/>
              </a:ext>
            </a:extLst>
          </p:cNvPr>
          <p:cNvSpPr/>
          <p:nvPr/>
        </p:nvSpPr>
        <p:spPr>
          <a:xfrm>
            <a:off x="3705224" y="3600450"/>
            <a:ext cx="848518" cy="1012826"/>
          </a:xfrm>
          <a:custGeom>
            <a:avLst/>
            <a:gdLst>
              <a:gd name="connsiteX0" fmla="*/ 0 w 908050"/>
              <a:gd name="connsiteY0" fmla="*/ 34925 h 1089025"/>
              <a:gd name="connsiteX1" fmla="*/ 168275 w 908050"/>
              <a:gd name="connsiteY1" fmla="*/ 190500 h 1089025"/>
              <a:gd name="connsiteX2" fmla="*/ 250825 w 908050"/>
              <a:gd name="connsiteY2" fmla="*/ 288925 h 1089025"/>
              <a:gd name="connsiteX3" fmla="*/ 311150 w 908050"/>
              <a:gd name="connsiteY3" fmla="*/ 396875 h 1089025"/>
              <a:gd name="connsiteX4" fmla="*/ 349250 w 908050"/>
              <a:gd name="connsiteY4" fmla="*/ 460375 h 1089025"/>
              <a:gd name="connsiteX5" fmla="*/ 409575 w 908050"/>
              <a:gd name="connsiteY5" fmla="*/ 498475 h 1089025"/>
              <a:gd name="connsiteX6" fmla="*/ 571500 w 908050"/>
              <a:gd name="connsiteY6" fmla="*/ 638175 h 1089025"/>
              <a:gd name="connsiteX7" fmla="*/ 676275 w 908050"/>
              <a:gd name="connsiteY7" fmla="*/ 771525 h 1089025"/>
              <a:gd name="connsiteX8" fmla="*/ 755650 w 908050"/>
              <a:gd name="connsiteY8" fmla="*/ 977900 h 1089025"/>
              <a:gd name="connsiteX9" fmla="*/ 857250 w 908050"/>
              <a:gd name="connsiteY9" fmla="*/ 1089025 h 1089025"/>
              <a:gd name="connsiteX10" fmla="*/ 873125 w 908050"/>
              <a:gd name="connsiteY10" fmla="*/ 1028700 h 1089025"/>
              <a:gd name="connsiteX11" fmla="*/ 908050 w 908050"/>
              <a:gd name="connsiteY11" fmla="*/ 1016000 h 1089025"/>
              <a:gd name="connsiteX12" fmla="*/ 828675 w 908050"/>
              <a:gd name="connsiteY12" fmla="*/ 923925 h 1089025"/>
              <a:gd name="connsiteX13" fmla="*/ 752475 w 908050"/>
              <a:gd name="connsiteY13" fmla="*/ 749300 h 1089025"/>
              <a:gd name="connsiteX14" fmla="*/ 682625 w 908050"/>
              <a:gd name="connsiteY14" fmla="*/ 650875 h 1089025"/>
              <a:gd name="connsiteX15" fmla="*/ 606425 w 908050"/>
              <a:gd name="connsiteY15" fmla="*/ 568325 h 1089025"/>
              <a:gd name="connsiteX16" fmla="*/ 520700 w 908050"/>
              <a:gd name="connsiteY16" fmla="*/ 501650 h 1089025"/>
              <a:gd name="connsiteX17" fmla="*/ 450850 w 908050"/>
              <a:gd name="connsiteY17" fmla="*/ 438150 h 1089025"/>
              <a:gd name="connsiteX18" fmla="*/ 374650 w 908050"/>
              <a:gd name="connsiteY18" fmla="*/ 365125 h 1089025"/>
              <a:gd name="connsiteX19" fmla="*/ 273050 w 908050"/>
              <a:gd name="connsiteY19" fmla="*/ 219075 h 1089025"/>
              <a:gd name="connsiteX20" fmla="*/ 184150 w 908050"/>
              <a:gd name="connsiteY20" fmla="*/ 117475 h 1089025"/>
              <a:gd name="connsiteX21" fmla="*/ 111125 w 908050"/>
              <a:gd name="connsiteY21" fmla="*/ 38100 h 1089025"/>
              <a:gd name="connsiteX22" fmla="*/ 57150 w 908050"/>
              <a:gd name="connsiteY22" fmla="*/ 0 h 1089025"/>
              <a:gd name="connsiteX23" fmla="*/ 0 w 908050"/>
              <a:gd name="connsiteY23" fmla="*/ 34925 h 1089025"/>
              <a:gd name="connsiteX0" fmla="*/ 0 w 908050"/>
              <a:gd name="connsiteY0" fmla="*/ 34925 h 1089025"/>
              <a:gd name="connsiteX1" fmla="*/ 168275 w 908050"/>
              <a:gd name="connsiteY1" fmla="*/ 190500 h 1089025"/>
              <a:gd name="connsiteX2" fmla="*/ 250825 w 908050"/>
              <a:gd name="connsiteY2" fmla="*/ 288925 h 1089025"/>
              <a:gd name="connsiteX3" fmla="*/ 311150 w 908050"/>
              <a:gd name="connsiteY3" fmla="*/ 396875 h 1089025"/>
              <a:gd name="connsiteX4" fmla="*/ 349250 w 908050"/>
              <a:gd name="connsiteY4" fmla="*/ 460375 h 1089025"/>
              <a:gd name="connsiteX5" fmla="*/ 409575 w 908050"/>
              <a:gd name="connsiteY5" fmla="*/ 498475 h 1089025"/>
              <a:gd name="connsiteX6" fmla="*/ 571500 w 908050"/>
              <a:gd name="connsiteY6" fmla="*/ 638175 h 1089025"/>
              <a:gd name="connsiteX7" fmla="*/ 676275 w 908050"/>
              <a:gd name="connsiteY7" fmla="*/ 771525 h 1089025"/>
              <a:gd name="connsiteX8" fmla="*/ 755650 w 908050"/>
              <a:gd name="connsiteY8" fmla="*/ 977900 h 1089025"/>
              <a:gd name="connsiteX9" fmla="*/ 857250 w 908050"/>
              <a:gd name="connsiteY9" fmla="*/ 1089025 h 1089025"/>
              <a:gd name="connsiteX10" fmla="*/ 880268 w 908050"/>
              <a:gd name="connsiteY10" fmla="*/ 1040607 h 1089025"/>
              <a:gd name="connsiteX11" fmla="*/ 908050 w 908050"/>
              <a:gd name="connsiteY11" fmla="*/ 1016000 h 1089025"/>
              <a:gd name="connsiteX12" fmla="*/ 828675 w 908050"/>
              <a:gd name="connsiteY12" fmla="*/ 923925 h 1089025"/>
              <a:gd name="connsiteX13" fmla="*/ 752475 w 908050"/>
              <a:gd name="connsiteY13" fmla="*/ 749300 h 1089025"/>
              <a:gd name="connsiteX14" fmla="*/ 682625 w 908050"/>
              <a:gd name="connsiteY14" fmla="*/ 650875 h 1089025"/>
              <a:gd name="connsiteX15" fmla="*/ 606425 w 908050"/>
              <a:gd name="connsiteY15" fmla="*/ 568325 h 1089025"/>
              <a:gd name="connsiteX16" fmla="*/ 520700 w 908050"/>
              <a:gd name="connsiteY16" fmla="*/ 501650 h 1089025"/>
              <a:gd name="connsiteX17" fmla="*/ 450850 w 908050"/>
              <a:gd name="connsiteY17" fmla="*/ 438150 h 1089025"/>
              <a:gd name="connsiteX18" fmla="*/ 374650 w 908050"/>
              <a:gd name="connsiteY18" fmla="*/ 365125 h 1089025"/>
              <a:gd name="connsiteX19" fmla="*/ 273050 w 908050"/>
              <a:gd name="connsiteY19" fmla="*/ 219075 h 1089025"/>
              <a:gd name="connsiteX20" fmla="*/ 184150 w 908050"/>
              <a:gd name="connsiteY20" fmla="*/ 117475 h 1089025"/>
              <a:gd name="connsiteX21" fmla="*/ 111125 w 908050"/>
              <a:gd name="connsiteY21" fmla="*/ 38100 h 1089025"/>
              <a:gd name="connsiteX22" fmla="*/ 57150 w 908050"/>
              <a:gd name="connsiteY22" fmla="*/ 0 h 1089025"/>
              <a:gd name="connsiteX23" fmla="*/ 0 w 908050"/>
              <a:gd name="connsiteY23" fmla="*/ 34925 h 1089025"/>
              <a:gd name="connsiteX0" fmla="*/ 0 w 908050"/>
              <a:gd name="connsiteY0" fmla="*/ 34925 h 1089025"/>
              <a:gd name="connsiteX1" fmla="*/ 168275 w 908050"/>
              <a:gd name="connsiteY1" fmla="*/ 190500 h 1089025"/>
              <a:gd name="connsiteX2" fmla="*/ 250825 w 908050"/>
              <a:gd name="connsiteY2" fmla="*/ 288925 h 1089025"/>
              <a:gd name="connsiteX3" fmla="*/ 311150 w 908050"/>
              <a:gd name="connsiteY3" fmla="*/ 396875 h 1089025"/>
              <a:gd name="connsiteX4" fmla="*/ 349250 w 908050"/>
              <a:gd name="connsiteY4" fmla="*/ 460375 h 1089025"/>
              <a:gd name="connsiteX5" fmla="*/ 409575 w 908050"/>
              <a:gd name="connsiteY5" fmla="*/ 498475 h 1089025"/>
              <a:gd name="connsiteX6" fmla="*/ 571500 w 908050"/>
              <a:gd name="connsiteY6" fmla="*/ 638175 h 1089025"/>
              <a:gd name="connsiteX7" fmla="*/ 676275 w 908050"/>
              <a:gd name="connsiteY7" fmla="*/ 771525 h 1089025"/>
              <a:gd name="connsiteX8" fmla="*/ 755650 w 908050"/>
              <a:gd name="connsiteY8" fmla="*/ 977900 h 1089025"/>
              <a:gd name="connsiteX9" fmla="*/ 857250 w 908050"/>
              <a:gd name="connsiteY9" fmla="*/ 1089025 h 1089025"/>
              <a:gd name="connsiteX10" fmla="*/ 873125 w 908050"/>
              <a:gd name="connsiteY10" fmla="*/ 1040607 h 1089025"/>
              <a:gd name="connsiteX11" fmla="*/ 908050 w 908050"/>
              <a:gd name="connsiteY11" fmla="*/ 1016000 h 1089025"/>
              <a:gd name="connsiteX12" fmla="*/ 828675 w 908050"/>
              <a:gd name="connsiteY12" fmla="*/ 923925 h 1089025"/>
              <a:gd name="connsiteX13" fmla="*/ 752475 w 908050"/>
              <a:gd name="connsiteY13" fmla="*/ 749300 h 1089025"/>
              <a:gd name="connsiteX14" fmla="*/ 682625 w 908050"/>
              <a:gd name="connsiteY14" fmla="*/ 650875 h 1089025"/>
              <a:gd name="connsiteX15" fmla="*/ 606425 w 908050"/>
              <a:gd name="connsiteY15" fmla="*/ 568325 h 1089025"/>
              <a:gd name="connsiteX16" fmla="*/ 520700 w 908050"/>
              <a:gd name="connsiteY16" fmla="*/ 501650 h 1089025"/>
              <a:gd name="connsiteX17" fmla="*/ 450850 w 908050"/>
              <a:gd name="connsiteY17" fmla="*/ 438150 h 1089025"/>
              <a:gd name="connsiteX18" fmla="*/ 374650 w 908050"/>
              <a:gd name="connsiteY18" fmla="*/ 365125 h 1089025"/>
              <a:gd name="connsiteX19" fmla="*/ 273050 w 908050"/>
              <a:gd name="connsiteY19" fmla="*/ 219075 h 1089025"/>
              <a:gd name="connsiteX20" fmla="*/ 184150 w 908050"/>
              <a:gd name="connsiteY20" fmla="*/ 117475 h 1089025"/>
              <a:gd name="connsiteX21" fmla="*/ 111125 w 908050"/>
              <a:gd name="connsiteY21" fmla="*/ 38100 h 1089025"/>
              <a:gd name="connsiteX22" fmla="*/ 57150 w 908050"/>
              <a:gd name="connsiteY22" fmla="*/ 0 h 1089025"/>
              <a:gd name="connsiteX23" fmla="*/ 0 w 908050"/>
              <a:gd name="connsiteY23" fmla="*/ 34925 h 1089025"/>
              <a:gd name="connsiteX0" fmla="*/ 0 w 908050"/>
              <a:gd name="connsiteY0" fmla="*/ 34925 h 1040607"/>
              <a:gd name="connsiteX1" fmla="*/ 168275 w 908050"/>
              <a:gd name="connsiteY1" fmla="*/ 190500 h 1040607"/>
              <a:gd name="connsiteX2" fmla="*/ 250825 w 908050"/>
              <a:gd name="connsiteY2" fmla="*/ 288925 h 1040607"/>
              <a:gd name="connsiteX3" fmla="*/ 311150 w 908050"/>
              <a:gd name="connsiteY3" fmla="*/ 396875 h 1040607"/>
              <a:gd name="connsiteX4" fmla="*/ 349250 w 908050"/>
              <a:gd name="connsiteY4" fmla="*/ 460375 h 1040607"/>
              <a:gd name="connsiteX5" fmla="*/ 409575 w 908050"/>
              <a:gd name="connsiteY5" fmla="*/ 498475 h 1040607"/>
              <a:gd name="connsiteX6" fmla="*/ 571500 w 908050"/>
              <a:gd name="connsiteY6" fmla="*/ 638175 h 1040607"/>
              <a:gd name="connsiteX7" fmla="*/ 676275 w 908050"/>
              <a:gd name="connsiteY7" fmla="*/ 771525 h 1040607"/>
              <a:gd name="connsiteX8" fmla="*/ 755650 w 908050"/>
              <a:gd name="connsiteY8" fmla="*/ 977900 h 1040607"/>
              <a:gd name="connsiteX9" fmla="*/ 792956 w 908050"/>
              <a:gd name="connsiteY9" fmla="*/ 1027113 h 1040607"/>
              <a:gd name="connsiteX10" fmla="*/ 873125 w 908050"/>
              <a:gd name="connsiteY10" fmla="*/ 1040607 h 1040607"/>
              <a:gd name="connsiteX11" fmla="*/ 908050 w 908050"/>
              <a:gd name="connsiteY11" fmla="*/ 1016000 h 1040607"/>
              <a:gd name="connsiteX12" fmla="*/ 828675 w 908050"/>
              <a:gd name="connsiteY12" fmla="*/ 923925 h 1040607"/>
              <a:gd name="connsiteX13" fmla="*/ 752475 w 908050"/>
              <a:gd name="connsiteY13" fmla="*/ 749300 h 1040607"/>
              <a:gd name="connsiteX14" fmla="*/ 682625 w 908050"/>
              <a:gd name="connsiteY14" fmla="*/ 650875 h 1040607"/>
              <a:gd name="connsiteX15" fmla="*/ 606425 w 908050"/>
              <a:gd name="connsiteY15" fmla="*/ 568325 h 1040607"/>
              <a:gd name="connsiteX16" fmla="*/ 520700 w 908050"/>
              <a:gd name="connsiteY16" fmla="*/ 501650 h 1040607"/>
              <a:gd name="connsiteX17" fmla="*/ 450850 w 908050"/>
              <a:gd name="connsiteY17" fmla="*/ 438150 h 1040607"/>
              <a:gd name="connsiteX18" fmla="*/ 374650 w 908050"/>
              <a:gd name="connsiteY18" fmla="*/ 365125 h 1040607"/>
              <a:gd name="connsiteX19" fmla="*/ 273050 w 908050"/>
              <a:gd name="connsiteY19" fmla="*/ 219075 h 1040607"/>
              <a:gd name="connsiteX20" fmla="*/ 184150 w 908050"/>
              <a:gd name="connsiteY20" fmla="*/ 117475 h 1040607"/>
              <a:gd name="connsiteX21" fmla="*/ 111125 w 908050"/>
              <a:gd name="connsiteY21" fmla="*/ 38100 h 1040607"/>
              <a:gd name="connsiteX22" fmla="*/ 57150 w 908050"/>
              <a:gd name="connsiteY22" fmla="*/ 0 h 1040607"/>
              <a:gd name="connsiteX23" fmla="*/ 0 w 908050"/>
              <a:gd name="connsiteY23" fmla="*/ 34925 h 1040607"/>
              <a:gd name="connsiteX0" fmla="*/ 0 w 908050"/>
              <a:gd name="connsiteY0" fmla="*/ 34925 h 1027113"/>
              <a:gd name="connsiteX1" fmla="*/ 168275 w 908050"/>
              <a:gd name="connsiteY1" fmla="*/ 190500 h 1027113"/>
              <a:gd name="connsiteX2" fmla="*/ 250825 w 908050"/>
              <a:gd name="connsiteY2" fmla="*/ 288925 h 1027113"/>
              <a:gd name="connsiteX3" fmla="*/ 311150 w 908050"/>
              <a:gd name="connsiteY3" fmla="*/ 396875 h 1027113"/>
              <a:gd name="connsiteX4" fmla="*/ 349250 w 908050"/>
              <a:gd name="connsiteY4" fmla="*/ 460375 h 1027113"/>
              <a:gd name="connsiteX5" fmla="*/ 409575 w 908050"/>
              <a:gd name="connsiteY5" fmla="*/ 498475 h 1027113"/>
              <a:gd name="connsiteX6" fmla="*/ 571500 w 908050"/>
              <a:gd name="connsiteY6" fmla="*/ 638175 h 1027113"/>
              <a:gd name="connsiteX7" fmla="*/ 676275 w 908050"/>
              <a:gd name="connsiteY7" fmla="*/ 771525 h 1027113"/>
              <a:gd name="connsiteX8" fmla="*/ 755650 w 908050"/>
              <a:gd name="connsiteY8" fmla="*/ 977900 h 1027113"/>
              <a:gd name="connsiteX9" fmla="*/ 792956 w 908050"/>
              <a:gd name="connsiteY9" fmla="*/ 1027113 h 1027113"/>
              <a:gd name="connsiteX10" fmla="*/ 844550 w 908050"/>
              <a:gd name="connsiteY10" fmla="*/ 995363 h 1027113"/>
              <a:gd name="connsiteX11" fmla="*/ 908050 w 908050"/>
              <a:gd name="connsiteY11" fmla="*/ 1016000 h 1027113"/>
              <a:gd name="connsiteX12" fmla="*/ 828675 w 908050"/>
              <a:gd name="connsiteY12" fmla="*/ 923925 h 1027113"/>
              <a:gd name="connsiteX13" fmla="*/ 752475 w 908050"/>
              <a:gd name="connsiteY13" fmla="*/ 749300 h 1027113"/>
              <a:gd name="connsiteX14" fmla="*/ 682625 w 908050"/>
              <a:gd name="connsiteY14" fmla="*/ 650875 h 1027113"/>
              <a:gd name="connsiteX15" fmla="*/ 606425 w 908050"/>
              <a:gd name="connsiteY15" fmla="*/ 568325 h 1027113"/>
              <a:gd name="connsiteX16" fmla="*/ 520700 w 908050"/>
              <a:gd name="connsiteY16" fmla="*/ 501650 h 1027113"/>
              <a:gd name="connsiteX17" fmla="*/ 450850 w 908050"/>
              <a:gd name="connsiteY17" fmla="*/ 438150 h 1027113"/>
              <a:gd name="connsiteX18" fmla="*/ 374650 w 908050"/>
              <a:gd name="connsiteY18" fmla="*/ 365125 h 1027113"/>
              <a:gd name="connsiteX19" fmla="*/ 273050 w 908050"/>
              <a:gd name="connsiteY19" fmla="*/ 219075 h 1027113"/>
              <a:gd name="connsiteX20" fmla="*/ 184150 w 908050"/>
              <a:gd name="connsiteY20" fmla="*/ 117475 h 1027113"/>
              <a:gd name="connsiteX21" fmla="*/ 111125 w 908050"/>
              <a:gd name="connsiteY21" fmla="*/ 38100 h 1027113"/>
              <a:gd name="connsiteX22" fmla="*/ 57150 w 908050"/>
              <a:gd name="connsiteY22" fmla="*/ 0 h 1027113"/>
              <a:gd name="connsiteX23" fmla="*/ 0 w 908050"/>
              <a:gd name="connsiteY23" fmla="*/ 34925 h 1027113"/>
              <a:gd name="connsiteX0" fmla="*/ 0 w 860425"/>
              <a:gd name="connsiteY0" fmla="*/ 34925 h 1027113"/>
              <a:gd name="connsiteX1" fmla="*/ 168275 w 860425"/>
              <a:gd name="connsiteY1" fmla="*/ 190500 h 1027113"/>
              <a:gd name="connsiteX2" fmla="*/ 250825 w 860425"/>
              <a:gd name="connsiteY2" fmla="*/ 288925 h 1027113"/>
              <a:gd name="connsiteX3" fmla="*/ 311150 w 860425"/>
              <a:gd name="connsiteY3" fmla="*/ 396875 h 1027113"/>
              <a:gd name="connsiteX4" fmla="*/ 349250 w 860425"/>
              <a:gd name="connsiteY4" fmla="*/ 460375 h 1027113"/>
              <a:gd name="connsiteX5" fmla="*/ 409575 w 860425"/>
              <a:gd name="connsiteY5" fmla="*/ 498475 h 1027113"/>
              <a:gd name="connsiteX6" fmla="*/ 571500 w 860425"/>
              <a:gd name="connsiteY6" fmla="*/ 638175 h 1027113"/>
              <a:gd name="connsiteX7" fmla="*/ 676275 w 860425"/>
              <a:gd name="connsiteY7" fmla="*/ 771525 h 1027113"/>
              <a:gd name="connsiteX8" fmla="*/ 755650 w 860425"/>
              <a:gd name="connsiteY8" fmla="*/ 977900 h 1027113"/>
              <a:gd name="connsiteX9" fmla="*/ 792956 w 860425"/>
              <a:gd name="connsiteY9" fmla="*/ 1027113 h 1027113"/>
              <a:gd name="connsiteX10" fmla="*/ 844550 w 860425"/>
              <a:gd name="connsiteY10" fmla="*/ 995363 h 1027113"/>
              <a:gd name="connsiteX11" fmla="*/ 860425 w 860425"/>
              <a:gd name="connsiteY11" fmla="*/ 968375 h 1027113"/>
              <a:gd name="connsiteX12" fmla="*/ 828675 w 860425"/>
              <a:gd name="connsiteY12" fmla="*/ 923925 h 1027113"/>
              <a:gd name="connsiteX13" fmla="*/ 752475 w 860425"/>
              <a:gd name="connsiteY13" fmla="*/ 749300 h 1027113"/>
              <a:gd name="connsiteX14" fmla="*/ 682625 w 860425"/>
              <a:gd name="connsiteY14" fmla="*/ 650875 h 1027113"/>
              <a:gd name="connsiteX15" fmla="*/ 606425 w 860425"/>
              <a:gd name="connsiteY15" fmla="*/ 568325 h 1027113"/>
              <a:gd name="connsiteX16" fmla="*/ 520700 w 860425"/>
              <a:gd name="connsiteY16" fmla="*/ 501650 h 1027113"/>
              <a:gd name="connsiteX17" fmla="*/ 450850 w 860425"/>
              <a:gd name="connsiteY17" fmla="*/ 438150 h 1027113"/>
              <a:gd name="connsiteX18" fmla="*/ 374650 w 860425"/>
              <a:gd name="connsiteY18" fmla="*/ 365125 h 1027113"/>
              <a:gd name="connsiteX19" fmla="*/ 273050 w 860425"/>
              <a:gd name="connsiteY19" fmla="*/ 219075 h 1027113"/>
              <a:gd name="connsiteX20" fmla="*/ 184150 w 860425"/>
              <a:gd name="connsiteY20" fmla="*/ 117475 h 1027113"/>
              <a:gd name="connsiteX21" fmla="*/ 111125 w 860425"/>
              <a:gd name="connsiteY21" fmla="*/ 38100 h 1027113"/>
              <a:gd name="connsiteX22" fmla="*/ 57150 w 860425"/>
              <a:gd name="connsiteY22" fmla="*/ 0 h 1027113"/>
              <a:gd name="connsiteX23" fmla="*/ 0 w 860425"/>
              <a:gd name="connsiteY23" fmla="*/ 34925 h 1027113"/>
              <a:gd name="connsiteX0" fmla="*/ 0 w 860425"/>
              <a:gd name="connsiteY0" fmla="*/ 34925 h 1027113"/>
              <a:gd name="connsiteX1" fmla="*/ 168275 w 860425"/>
              <a:gd name="connsiteY1" fmla="*/ 190500 h 1027113"/>
              <a:gd name="connsiteX2" fmla="*/ 250825 w 860425"/>
              <a:gd name="connsiteY2" fmla="*/ 288925 h 1027113"/>
              <a:gd name="connsiteX3" fmla="*/ 311150 w 860425"/>
              <a:gd name="connsiteY3" fmla="*/ 396875 h 1027113"/>
              <a:gd name="connsiteX4" fmla="*/ 349250 w 860425"/>
              <a:gd name="connsiteY4" fmla="*/ 460375 h 1027113"/>
              <a:gd name="connsiteX5" fmla="*/ 409575 w 860425"/>
              <a:gd name="connsiteY5" fmla="*/ 498475 h 1027113"/>
              <a:gd name="connsiteX6" fmla="*/ 571500 w 860425"/>
              <a:gd name="connsiteY6" fmla="*/ 638175 h 1027113"/>
              <a:gd name="connsiteX7" fmla="*/ 676275 w 860425"/>
              <a:gd name="connsiteY7" fmla="*/ 771525 h 1027113"/>
              <a:gd name="connsiteX8" fmla="*/ 755650 w 860425"/>
              <a:gd name="connsiteY8" fmla="*/ 977900 h 1027113"/>
              <a:gd name="connsiteX9" fmla="*/ 792956 w 860425"/>
              <a:gd name="connsiteY9" fmla="*/ 1027113 h 1027113"/>
              <a:gd name="connsiteX10" fmla="*/ 860425 w 860425"/>
              <a:gd name="connsiteY10" fmla="*/ 968375 h 1027113"/>
              <a:gd name="connsiteX11" fmla="*/ 828675 w 860425"/>
              <a:gd name="connsiteY11" fmla="*/ 923925 h 1027113"/>
              <a:gd name="connsiteX12" fmla="*/ 752475 w 860425"/>
              <a:gd name="connsiteY12" fmla="*/ 749300 h 1027113"/>
              <a:gd name="connsiteX13" fmla="*/ 682625 w 860425"/>
              <a:gd name="connsiteY13" fmla="*/ 650875 h 1027113"/>
              <a:gd name="connsiteX14" fmla="*/ 606425 w 860425"/>
              <a:gd name="connsiteY14" fmla="*/ 568325 h 1027113"/>
              <a:gd name="connsiteX15" fmla="*/ 520700 w 860425"/>
              <a:gd name="connsiteY15" fmla="*/ 501650 h 1027113"/>
              <a:gd name="connsiteX16" fmla="*/ 450850 w 860425"/>
              <a:gd name="connsiteY16" fmla="*/ 438150 h 1027113"/>
              <a:gd name="connsiteX17" fmla="*/ 374650 w 860425"/>
              <a:gd name="connsiteY17" fmla="*/ 365125 h 1027113"/>
              <a:gd name="connsiteX18" fmla="*/ 273050 w 860425"/>
              <a:gd name="connsiteY18" fmla="*/ 219075 h 1027113"/>
              <a:gd name="connsiteX19" fmla="*/ 184150 w 860425"/>
              <a:gd name="connsiteY19" fmla="*/ 117475 h 1027113"/>
              <a:gd name="connsiteX20" fmla="*/ 111125 w 860425"/>
              <a:gd name="connsiteY20" fmla="*/ 38100 h 1027113"/>
              <a:gd name="connsiteX21" fmla="*/ 57150 w 860425"/>
              <a:gd name="connsiteY21" fmla="*/ 0 h 1027113"/>
              <a:gd name="connsiteX22" fmla="*/ 0 w 860425"/>
              <a:gd name="connsiteY22" fmla="*/ 34925 h 1027113"/>
              <a:gd name="connsiteX0" fmla="*/ 0 w 860425"/>
              <a:gd name="connsiteY0" fmla="*/ 34925 h 1012826"/>
              <a:gd name="connsiteX1" fmla="*/ 168275 w 860425"/>
              <a:gd name="connsiteY1" fmla="*/ 190500 h 1012826"/>
              <a:gd name="connsiteX2" fmla="*/ 250825 w 860425"/>
              <a:gd name="connsiteY2" fmla="*/ 288925 h 1012826"/>
              <a:gd name="connsiteX3" fmla="*/ 311150 w 860425"/>
              <a:gd name="connsiteY3" fmla="*/ 396875 h 1012826"/>
              <a:gd name="connsiteX4" fmla="*/ 349250 w 860425"/>
              <a:gd name="connsiteY4" fmla="*/ 460375 h 1012826"/>
              <a:gd name="connsiteX5" fmla="*/ 409575 w 860425"/>
              <a:gd name="connsiteY5" fmla="*/ 498475 h 1012826"/>
              <a:gd name="connsiteX6" fmla="*/ 571500 w 860425"/>
              <a:gd name="connsiteY6" fmla="*/ 638175 h 1012826"/>
              <a:gd name="connsiteX7" fmla="*/ 676275 w 860425"/>
              <a:gd name="connsiteY7" fmla="*/ 771525 h 1012826"/>
              <a:gd name="connsiteX8" fmla="*/ 755650 w 860425"/>
              <a:gd name="connsiteY8" fmla="*/ 977900 h 1012826"/>
              <a:gd name="connsiteX9" fmla="*/ 776287 w 860425"/>
              <a:gd name="connsiteY9" fmla="*/ 1012826 h 1012826"/>
              <a:gd name="connsiteX10" fmla="*/ 860425 w 860425"/>
              <a:gd name="connsiteY10" fmla="*/ 968375 h 1012826"/>
              <a:gd name="connsiteX11" fmla="*/ 828675 w 860425"/>
              <a:gd name="connsiteY11" fmla="*/ 923925 h 1012826"/>
              <a:gd name="connsiteX12" fmla="*/ 752475 w 860425"/>
              <a:gd name="connsiteY12" fmla="*/ 749300 h 1012826"/>
              <a:gd name="connsiteX13" fmla="*/ 682625 w 860425"/>
              <a:gd name="connsiteY13" fmla="*/ 650875 h 1012826"/>
              <a:gd name="connsiteX14" fmla="*/ 606425 w 860425"/>
              <a:gd name="connsiteY14" fmla="*/ 568325 h 1012826"/>
              <a:gd name="connsiteX15" fmla="*/ 520700 w 860425"/>
              <a:gd name="connsiteY15" fmla="*/ 501650 h 1012826"/>
              <a:gd name="connsiteX16" fmla="*/ 450850 w 860425"/>
              <a:gd name="connsiteY16" fmla="*/ 438150 h 1012826"/>
              <a:gd name="connsiteX17" fmla="*/ 374650 w 860425"/>
              <a:gd name="connsiteY17" fmla="*/ 365125 h 1012826"/>
              <a:gd name="connsiteX18" fmla="*/ 273050 w 860425"/>
              <a:gd name="connsiteY18" fmla="*/ 219075 h 1012826"/>
              <a:gd name="connsiteX19" fmla="*/ 184150 w 860425"/>
              <a:gd name="connsiteY19" fmla="*/ 117475 h 1012826"/>
              <a:gd name="connsiteX20" fmla="*/ 111125 w 860425"/>
              <a:gd name="connsiteY20" fmla="*/ 38100 h 1012826"/>
              <a:gd name="connsiteX21" fmla="*/ 57150 w 860425"/>
              <a:gd name="connsiteY21" fmla="*/ 0 h 1012826"/>
              <a:gd name="connsiteX22" fmla="*/ 0 w 860425"/>
              <a:gd name="connsiteY22" fmla="*/ 34925 h 1012826"/>
              <a:gd name="connsiteX0" fmla="*/ 0 w 848518"/>
              <a:gd name="connsiteY0" fmla="*/ 34925 h 1012826"/>
              <a:gd name="connsiteX1" fmla="*/ 168275 w 848518"/>
              <a:gd name="connsiteY1" fmla="*/ 190500 h 1012826"/>
              <a:gd name="connsiteX2" fmla="*/ 250825 w 848518"/>
              <a:gd name="connsiteY2" fmla="*/ 288925 h 1012826"/>
              <a:gd name="connsiteX3" fmla="*/ 311150 w 848518"/>
              <a:gd name="connsiteY3" fmla="*/ 396875 h 1012826"/>
              <a:gd name="connsiteX4" fmla="*/ 349250 w 848518"/>
              <a:gd name="connsiteY4" fmla="*/ 460375 h 1012826"/>
              <a:gd name="connsiteX5" fmla="*/ 409575 w 848518"/>
              <a:gd name="connsiteY5" fmla="*/ 498475 h 1012826"/>
              <a:gd name="connsiteX6" fmla="*/ 571500 w 848518"/>
              <a:gd name="connsiteY6" fmla="*/ 638175 h 1012826"/>
              <a:gd name="connsiteX7" fmla="*/ 676275 w 848518"/>
              <a:gd name="connsiteY7" fmla="*/ 771525 h 1012826"/>
              <a:gd name="connsiteX8" fmla="*/ 755650 w 848518"/>
              <a:gd name="connsiteY8" fmla="*/ 977900 h 1012826"/>
              <a:gd name="connsiteX9" fmla="*/ 776287 w 848518"/>
              <a:gd name="connsiteY9" fmla="*/ 1012826 h 1012826"/>
              <a:gd name="connsiteX10" fmla="*/ 848518 w 848518"/>
              <a:gd name="connsiteY10" fmla="*/ 956469 h 1012826"/>
              <a:gd name="connsiteX11" fmla="*/ 828675 w 848518"/>
              <a:gd name="connsiteY11" fmla="*/ 923925 h 1012826"/>
              <a:gd name="connsiteX12" fmla="*/ 752475 w 848518"/>
              <a:gd name="connsiteY12" fmla="*/ 749300 h 1012826"/>
              <a:gd name="connsiteX13" fmla="*/ 682625 w 848518"/>
              <a:gd name="connsiteY13" fmla="*/ 650875 h 1012826"/>
              <a:gd name="connsiteX14" fmla="*/ 606425 w 848518"/>
              <a:gd name="connsiteY14" fmla="*/ 568325 h 1012826"/>
              <a:gd name="connsiteX15" fmla="*/ 520700 w 848518"/>
              <a:gd name="connsiteY15" fmla="*/ 501650 h 1012826"/>
              <a:gd name="connsiteX16" fmla="*/ 450850 w 848518"/>
              <a:gd name="connsiteY16" fmla="*/ 438150 h 1012826"/>
              <a:gd name="connsiteX17" fmla="*/ 374650 w 848518"/>
              <a:gd name="connsiteY17" fmla="*/ 365125 h 1012826"/>
              <a:gd name="connsiteX18" fmla="*/ 273050 w 848518"/>
              <a:gd name="connsiteY18" fmla="*/ 219075 h 1012826"/>
              <a:gd name="connsiteX19" fmla="*/ 184150 w 848518"/>
              <a:gd name="connsiteY19" fmla="*/ 117475 h 1012826"/>
              <a:gd name="connsiteX20" fmla="*/ 111125 w 848518"/>
              <a:gd name="connsiteY20" fmla="*/ 38100 h 1012826"/>
              <a:gd name="connsiteX21" fmla="*/ 57150 w 848518"/>
              <a:gd name="connsiteY21" fmla="*/ 0 h 1012826"/>
              <a:gd name="connsiteX22" fmla="*/ 0 w 848518"/>
              <a:gd name="connsiteY22" fmla="*/ 34925 h 101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8518" h="1012826">
                <a:moveTo>
                  <a:pt x="0" y="34925"/>
                </a:moveTo>
                <a:lnTo>
                  <a:pt x="168275" y="190500"/>
                </a:lnTo>
                <a:lnTo>
                  <a:pt x="250825" y="288925"/>
                </a:lnTo>
                <a:lnTo>
                  <a:pt x="311150" y="396875"/>
                </a:lnTo>
                <a:lnTo>
                  <a:pt x="349250" y="460375"/>
                </a:lnTo>
                <a:lnTo>
                  <a:pt x="409575" y="498475"/>
                </a:lnTo>
                <a:lnTo>
                  <a:pt x="571500" y="638175"/>
                </a:lnTo>
                <a:lnTo>
                  <a:pt x="676275" y="771525"/>
                </a:lnTo>
                <a:lnTo>
                  <a:pt x="755650" y="977900"/>
                </a:lnTo>
                <a:lnTo>
                  <a:pt x="776287" y="1012826"/>
                </a:lnTo>
                <a:lnTo>
                  <a:pt x="848518" y="956469"/>
                </a:lnTo>
                <a:lnTo>
                  <a:pt x="828675" y="923925"/>
                </a:lnTo>
                <a:lnTo>
                  <a:pt x="752475" y="749300"/>
                </a:lnTo>
                <a:lnTo>
                  <a:pt x="682625" y="650875"/>
                </a:lnTo>
                <a:lnTo>
                  <a:pt x="606425" y="568325"/>
                </a:lnTo>
                <a:lnTo>
                  <a:pt x="520700" y="501650"/>
                </a:lnTo>
                <a:lnTo>
                  <a:pt x="450850" y="438150"/>
                </a:lnTo>
                <a:lnTo>
                  <a:pt x="374650" y="365125"/>
                </a:lnTo>
                <a:lnTo>
                  <a:pt x="273050" y="219075"/>
                </a:lnTo>
                <a:lnTo>
                  <a:pt x="184150" y="117475"/>
                </a:lnTo>
                <a:lnTo>
                  <a:pt x="111125" y="38100"/>
                </a:lnTo>
                <a:lnTo>
                  <a:pt x="57150" y="0"/>
                </a:lnTo>
                <a:lnTo>
                  <a:pt x="0" y="34925"/>
                </a:lnTo>
                <a:close/>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2" name="Speech Bubble: Rectangle 21">
            <a:extLst>
              <a:ext uri="{FF2B5EF4-FFF2-40B4-BE49-F238E27FC236}">
                <a16:creationId xmlns:a16="http://schemas.microsoft.com/office/drawing/2014/main" id="{7C2B220E-2F28-45C6-B15B-264C1A11C82C}"/>
              </a:ext>
            </a:extLst>
          </p:cNvPr>
          <p:cNvSpPr/>
          <p:nvPr/>
        </p:nvSpPr>
        <p:spPr>
          <a:xfrm>
            <a:off x="5512593" y="2706688"/>
            <a:ext cx="2069307" cy="404812"/>
          </a:xfrm>
          <a:prstGeom prst="wedgeRectCallout">
            <a:avLst>
              <a:gd name="adj1" fmla="val -58137"/>
              <a:gd name="adj2" fmla="val 14374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200" dirty="0"/>
              <a:t>Kidlington Roundabout</a:t>
            </a:r>
          </a:p>
        </p:txBody>
      </p:sp>
      <p:sp>
        <p:nvSpPr>
          <p:cNvPr id="23" name="Speech Bubble: Rectangle 22">
            <a:extLst>
              <a:ext uri="{FF2B5EF4-FFF2-40B4-BE49-F238E27FC236}">
                <a16:creationId xmlns:a16="http://schemas.microsoft.com/office/drawing/2014/main" id="{E1D97753-BC84-4CE8-96EC-2F093D3A92E6}"/>
              </a:ext>
            </a:extLst>
          </p:cNvPr>
          <p:cNvSpPr/>
          <p:nvPr/>
        </p:nvSpPr>
        <p:spPr>
          <a:xfrm>
            <a:off x="1600595" y="4260610"/>
            <a:ext cx="2069307" cy="404812"/>
          </a:xfrm>
          <a:prstGeom prst="wedgeRectCallout">
            <a:avLst>
              <a:gd name="adj1" fmla="val 62829"/>
              <a:gd name="adj2" fmla="val -141436"/>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200" dirty="0"/>
              <a:t>Loop Farm to Cassington Roundabout</a:t>
            </a:r>
          </a:p>
        </p:txBody>
      </p:sp>
      <p:sp>
        <p:nvSpPr>
          <p:cNvPr id="24" name="Speech Bubble: Rectangle 23">
            <a:extLst>
              <a:ext uri="{FF2B5EF4-FFF2-40B4-BE49-F238E27FC236}">
                <a16:creationId xmlns:a16="http://schemas.microsoft.com/office/drawing/2014/main" id="{464141BA-74FB-4C9C-9FB1-74ACA2DE003D}"/>
              </a:ext>
            </a:extLst>
          </p:cNvPr>
          <p:cNvSpPr/>
          <p:nvPr/>
        </p:nvSpPr>
        <p:spPr>
          <a:xfrm>
            <a:off x="1569243" y="5214146"/>
            <a:ext cx="2069307" cy="404812"/>
          </a:xfrm>
          <a:prstGeom prst="wedgeRectCallout">
            <a:avLst>
              <a:gd name="adj1" fmla="val 99745"/>
              <a:gd name="adj2" fmla="val -9626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200" dirty="0"/>
              <a:t>Peartree Interchange &amp;  Loop Farm Roundabout</a:t>
            </a:r>
          </a:p>
        </p:txBody>
      </p:sp>
      <p:sp>
        <p:nvSpPr>
          <p:cNvPr id="25" name="Speech Bubble: Rectangle 24">
            <a:extLst>
              <a:ext uri="{FF2B5EF4-FFF2-40B4-BE49-F238E27FC236}">
                <a16:creationId xmlns:a16="http://schemas.microsoft.com/office/drawing/2014/main" id="{3B27407B-DCC2-4E8E-9E7A-495937B9553B}"/>
              </a:ext>
            </a:extLst>
          </p:cNvPr>
          <p:cNvSpPr/>
          <p:nvPr/>
        </p:nvSpPr>
        <p:spPr>
          <a:xfrm>
            <a:off x="5858034" y="3907474"/>
            <a:ext cx="2069307" cy="404812"/>
          </a:xfrm>
          <a:prstGeom prst="wedgeRectCallout">
            <a:avLst>
              <a:gd name="adj1" fmla="val -58137"/>
              <a:gd name="adj2" fmla="val 143740"/>
            </a:avLst>
          </a:prstGeom>
          <a:solidFill>
            <a:schemeClr val="bg1">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200" dirty="0"/>
              <a:t>A4165 between A4260 and A40</a:t>
            </a:r>
          </a:p>
        </p:txBody>
      </p:sp>
      <p:sp>
        <p:nvSpPr>
          <p:cNvPr id="26" name="Speech Bubble: Rectangle 25">
            <a:extLst>
              <a:ext uri="{FF2B5EF4-FFF2-40B4-BE49-F238E27FC236}">
                <a16:creationId xmlns:a16="http://schemas.microsoft.com/office/drawing/2014/main" id="{B3173934-4FB5-4975-8C94-AB9218E91764}"/>
              </a:ext>
            </a:extLst>
          </p:cNvPr>
          <p:cNvSpPr/>
          <p:nvPr/>
        </p:nvSpPr>
        <p:spPr>
          <a:xfrm>
            <a:off x="3440706" y="5825648"/>
            <a:ext cx="1377554" cy="300515"/>
          </a:xfrm>
          <a:prstGeom prst="wedgeRectCallout">
            <a:avLst>
              <a:gd name="adj1" fmla="val 37193"/>
              <a:gd name="adj2" fmla="val -141725"/>
            </a:avLst>
          </a:prstGeom>
          <a:solidFill>
            <a:schemeClr val="bg1">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200" dirty="0"/>
              <a:t>A40 Oxford North</a:t>
            </a:r>
          </a:p>
        </p:txBody>
      </p:sp>
    </p:spTree>
    <p:extLst>
      <p:ext uri="{BB962C8B-B14F-4D97-AF65-F5344CB8AC3E}">
        <p14:creationId xmlns:p14="http://schemas.microsoft.com/office/powerpoint/2010/main" val="10487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73315"/>
            <a:ext cx="8229600" cy="518013"/>
          </a:xfrm>
        </p:spPr>
        <p:txBody>
          <a:bodyPr anchor="ctr">
            <a:normAutofit/>
          </a:bodyPr>
          <a:lstStyle/>
          <a:p>
            <a:pPr algn="ctr">
              <a:lnSpc>
                <a:spcPct val="90000"/>
              </a:lnSpc>
            </a:pPr>
            <a:r>
              <a:rPr lang="en-GB" sz="2400" b="1" dirty="0"/>
              <a:t>Loop Farm - Cassington Roundabout</a:t>
            </a:r>
            <a:endParaRPr lang="en-GB" sz="2400" dirty="0"/>
          </a:p>
        </p:txBody>
      </p:sp>
      <p:pic>
        <p:nvPicPr>
          <p:cNvPr id="10" name="Picture 9">
            <a:extLst>
              <a:ext uri="{FF2B5EF4-FFF2-40B4-BE49-F238E27FC236}">
                <a16:creationId xmlns:a16="http://schemas.microsoft.com/office/drawing/2014/main" id="{C97A069D-C1A3-4C86-A0C8-B9672AA6D6D0}"/>
              </a:ext>
            </a:extLst>
          </p:cNvPr>
          <p:cNvPicPr>
            <a:picLocks noChangeAspect="1"/>
          </p:cNvPicPr>
          <p:nvPr/>
        </p:nvPicPr>
        <p:blipFill>
          <a:blip r:embed="rId3"/>
          <a:stretch>
            <a:fillRect/>
          </a:stretch>
        </p:blipFill>
        <p:spPr>
          <a:xfrm>
            <a:off x="765786" y="499416"/>
            <a:ext cx="7921014" cy="6277590"/>
          </a:xfrm>
          <a:prstGeom prst="rect">
            <a:avLst/>
          </a:prstGeom>
          <a:ln w="15875">
            <a:solidFill>
              <a:schemeClr val="tx1"/>
            </a:solidFill>
          </a:ln>
        </p:spPr>
      </p:pic>
    </p:spTree>
    <p:extLst>
      <p:ext uri="{BB962C8B-B14F-4D97-AF65-F5344CB8AC3E}">
        <p14:creationId xmlns:p14="http://schemas.microsoft.com/office/powerpoint/2010/main" val="391458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73315"/>
            <a:ext cx="8229600" cy="518013"/>
          </a:xfrm>
        </p:spPr>
        <p:txBody>
          <a:bodyPr anchor="ctr">
            <a:normAutofit/>
          </a:bodyPr>
          <a:lstStyle/>
          <a:p>
            <a:pPr algn="ctr">
              <a:lnSpc>
                <a:spcPct val="90000"/>
              </a:lnSpc>
            </a:pPr>
            <a:r>
              <a:rPr lang="en-GB" sz="2400" b="1" dirty="0"/>
              <a:t>Loop Farm - Cassington Roundabout</a:t>
            </a:r>
            <a:endParaRPr lang="en-GB" sz="2400" dirty="0"/>
          </a:p>
        </p:txBody>
      </p:sp>
      <p:sp>
        <p:nvSpPr>
          <p:cNvPr id="9" name="Slide Number Placeholder 8">
            <a:extLst>
              <a:ext uri="{FF2B5EF4-FFF2-40B4-BE49-F238E27FC236}">
                <a16:creationId xmlns:a16="http://schemas.microsoft.com/office/drawing/2014/main" id="{6E8ECE4F-0D2E-48A2-A9A5-696947194399}"/>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0BFA8593-0BBA-7F48-8F32-2E8CD1832156}" type="slidenum">
              <a:rPr lang="en-US" smtClean="0"/>
              <a:pPr>
                <a:spcAft>
                  <a:spcPts val="600"/>
                </a:spcAft>
              </a:pPr>
              <a:t>6</a:t>
            </a:fld>
            <a:endParaRPr lang="en-US" dirty="0"/>
          </a:p>
        </p:txBody>
      </p:sp>
      <p:pic>
        <p:nvPicPr>
          <p:cNvPr id="4" name="Picture 3">
            <a:extLst>
              <a:ext uri="{FF2B5EF4-FFF2-40B4-BE49-F238E27FC236}">
                <a16:creationId xmlns:a16="http://schemas.microsoft.com/office/drawing/2014/main" id="{4628E698-2AD1-4F19-B910-299DCC5B11B0}"/>
              </a:ext>
            </a:extLst>
          </p:cNvPr>
          <p:cNvPicPr>
            <a:picLocks noChangeAspect="1"/>
          </p:cNvPicPr>
          <p:nvPr/>
        </p:nvPicPr>
        <p:blipFill>
          <a:blip r:embed="rId3"/>
          <a:stretch>
            <a:fillRect/>
          </a:stretch>
        </p:blipFill>
        <p:spPr>
          <a:xfrm>
            <a:off x="827430" y="513642"/>
            <a:ext cx="7864505" cy="6271043"/>
          </a:xfrm>
          <a:prstGeom prst="rect">
            <a:avLst/>
          </a:prstGeom>
          <a:ln w="15875">
            <a:solidFill>
              <a:schemeClr val="tx1"/>
            </a:solidFill>
          </a:ln>
        </p:spPr>
      </p:pic>
    </p:spTree>
    <p:extLst>
      <p:ext uri="{BB962C8B-B14F-4D97-AF65-F5344CB8AC3E}">
        <p14:creationId xmlns:p14="http://schemas.microsoft.com/office/powerpoint/2010/main" val="83686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274638"/>
            <a:ext cx="8229599" cy="863282"/>
          </a:xfrm>
        </p:spPr>
        <p:txBody>
          <a:bodyPr>
            <a:noAutofit/>
          </a:bodyPr>
          <a:lstStyle/>
          <a:p>
            <a:pPr algn="ctr"/>
            <a:r>
              <a:rPr lang="en-GB" sz="2400" b="1" dirty="0"/>
              <a:t>Loop Farm – Cassington Road</a:t>
            </a:r>
            <a:endParaRPr lang="en-GB" sz="2400" dirty="0"/>
          </a:p>
        </p:txBody>
      </p:sp>
      <p:sp>
        <p:nvSpPr>
          <p:cNvPr id="3" name="Content Placeholder 2">
            <a:extLst>
              <a:ext uri="{FF2B5EF4-FFF2-40B4-BE49-F238E27FC236}">
                <a16:creationId xmlns:a16="http://schemas.microsoft.com/office/drawing/2014/main" id="{E3AB712F-3498-47AB-B9E7-39A2ECECD5C4}"/>
              </a:ext>
            </a:extLst>
          </p:cNvPr>
          <p:cNvSpPr>
            <a:spLocks noGrp="1"/>
          </p:cNvSpPr>
          <p:nvPr>
            <p:ph sz="half" idx="1"/>
          </p:nvPr>
        </p:nvSpPr>
        <p:spPr>
          <a:xfrm>
            <a:off x="619760" y="1499870"/>
            <a:ext cx="7843520" cy="2432050"/>
          </a:xfrm>
        </p:spPr>
        <p:txBody>
          <a:bodyPr>
            <a:noAutofit/>
          </a:bodyPr>
          <a:lstStyle/>
          <a:p>
            <a:pPr marL="0" indent="0">
              <a:buNone/>
            </a:pPr>
            <a:r>
              <a:rPr lang="en-GB" sz="1600" b="1" dirty="0"/>
              <a:t>Summary:</a:t>
            </a:r>
          </a:p>
          <a:p>
            <a:r>
              <a:rPr lang="en-GB" sz="1400" dirty="0"/>
              <a:t>Scheme will provide a southbound bus lane along the A44 to improve journey time reliability and incentivise bus travel into the city. </a:t>
            </a:r>
          </a:p>
          <a:p>
            <a:r>
              <a:rPr lang="en-GB" sz="1400" dirty="0"/>
              <a:t>Existing shared use paths are widened to provide a safer corridor for walking and cycling. </a:t>
            </a:r>
          </a:p>
          <a:p>
            <a:r>
              <a:rPr lang="en-GB" sz="1400" dirty="0"/>
              <a:t>Speed limits are reduced from 50mph to 40mph. </a:t>
            </a:r>
          </a:p>
          <a:p>
            <a:pPr marL="0" indent="0">
              <a:buNone/>
            </a:pPr>
            <a:endParaRPr lang="en-GB" sz="1400" dirty="0"/>
          </a:p>
          <a:p>
            <a:pPr marL="0" indent="0">
              <a:buNone/>
            </a:pPr>
            <a:r>
              <a:rPr lang="en-GB" sz="1400" b="1" dirty="0"/>
              <a:t>Stage: </a:t>
            </a:r>
            <a:r>
              <a:rPr lang="en-GB" sz="1400" dirty="0"/>
              <a:t>Preliminary Design Complete. Detailed Design about to commence</a:t>
            </a:r>
          </a:p>
          <a:p>
            <a:pPr marL="0" indent="0">
              <a:buNone/>
            </a:pPr>
            <a:r>
              <a:rPr lang="en-GB" sz="1400" b="1" dirty="0"/>
              <a:t>Cost Allocation: </a:t>
            </a:r>
            <a:r>
              <a:rPr lang="en-GB" sz="1400" dirty="0"/>
              <a:t>£16.2m (Inc. P1D) funded by Growth Deal</a:t>
            </a:r>
          </a:p>
          <a:p>
            <a:pPr marL="0" indent="0">
              <a:buNone/>
            </a:pPr>
            <a:r>
              <a:rPr lang="en-GB" sz="1400" b="1" dirty="0"/>
              <a:t>Construction Start Date: </a:t>
            </a:r>
            <a:r>
              <a:rPr lang="en-GB" sz="1400" dirty="0"/>
              <a:t>Aug 2022</a:t>
            </a:r>
          </a:p>
          <a:p>
            <a:pPr marL="0" indent="0">
              <a:buNone/>
            </a:pPr>
            <a:endParaRPr lang="en-GB" sz="1400" dirty="0"/>
          </a:p>
          <a:p>
            <a:pPr marL="0" indent="0">
              <a:buNone/>
            </a:pPr>
            <a:endParaRPr lang="en-GB" sz="1400" b="1" dirty="0"/>
          </a:p>
          <a:p>
            <a:pPr marL="0" indent="0">
              <a:buNone/>
            </a:pPr>
            <a:endParaRPr lang="en-GB" sz="1400" b="1" dirty="0"/>
          </a:p>
          <a:p>
            <a:pPr marL="0" indent="0">
              <a:buNone/>
            </a:pPr>
            <a:r>
              <a:rPr lang="en-GB" sz="1400" dirty="0"/>
              <a:t> </a:t>
            </a:r>
          </a:p>
        </p:txBody>
      </p:sp>
      <p:sp>
        <p:nvSpPr>
          <p:cNvPr id="9" name="Slide Number Placeholder 8">
            <a:extLst>
              <a:ext uri="{FF2B5EF4-FFF2-40B4-BE49-F238E27FC236}">
                <a16:creationId xmlns:a16="http://schemas.microsoft.com/office/drawing/2014/main" id="{6E8ECE4F-0D2E-48A2-A9A5-696947194399}"/>
              </a:ext>
            </a:extLst>
          </p:cNvPr>
          <p:cNvSpPr>
            <a:spLocks noGrp="1"/>
          </p:cNvSpPr>
          <p:nvPr>
            <p:ph type="sldNum" sz="quarter" idx="12"/>
          </p:nvPr>
        </p:nvSpPr>
        <p:spPr/>
        <p:txBody>
          <a:bodyPr/>
          <a:lstStyle/>
          <a:p>
            <a:fld id="{0BFA8593-0BBA-7F48-8F32-2E8CD1832156}" type="slidenum">
              <a:rPr lang="en-US" smtClean="0"/>
              <a:t>7</a:t>
            </a:fld>
            <a:endParaRPr lang="en-US" dirty="0"/>
          </a:p>
        </p:txBody>
      </p:sp>
    </p:spTree>
    <p:extLst>
      <p:ext uri="{BB962C8B-B14F-4D97-AF65-F5344CB8AC3E}">
        <p14:creationId xmlns:p14="http://schemas.microsoft.com/office/powerpoint/2010/main" val="1315501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124685"/>
            <a:ext cx="8229600" cy="518013"/>
          </a:xfrm>
        </p:spPr>
        <p:txBody>
          <a:bodyPr anchor="ctr">
            <a:normAutofit/>
          </a:bodyPr>
          <a:lstStyle/>
          <a:p>
            <a:pPr algn="ctr">
              <a:lnSpc>
                <a:spcPct val="90000"/>
              </a:lnSpc>
            </a:pPr>
            <a:r>
              <a:rPr lang="en-GB" sz="2400" b="1" dirty="0"/>
              <a:t>Peartree Interchange – Loop Farm Roundabout</a:t>
            </a:r>
            <a:endParaRPr lang="en-GB" sz="2400" dirty="0"/>
          </a:p>
        </p:txBody>
      </p:sp>
      <p:pic>
        <p:nvPicPr>
          <p:cNvPr id="8" name="Picture 7">
            <a:extLst>
              <a:ext uri="{FF2B5EF4-FFF2-40B4-BE49-F238E27FC236}">
                <a16:creationId xmlns:a16="http://schemas.microsoft.com/office/drawing/2014/main" id="{E86541B2-62B4-4304-964F-9E11C6182C3C}"/>
              </a:ext>
            </a:extLst>
          </p:cNvPr>
          <p:cNvPicPr>
            <a:picLocks noChangeAspect="1"/>
          </p:cNvPicPr>
          <p:nvPr/>
        </p:nvPicPr>
        <p:blipFill>
          <a:blip r:embed="rId3"/>
          <a:stretch>
            <a:fillRect/>
          </a:stretch>
        </p:blipFill>
        <p:spPr>
          <a:xfrm>
            <a:off x="863409" y="1149233"/>
            <a:ext cx="7417181" cy="4559534"/>
          </a:xfrm>
          <a:prstGeom prst="rect">
            <a:avLst/>
          </a:prstGeom>
          <a:ln w="15875">
            <a:solidFill>
              <a:schemeClr val="tx1"/>
            </a:solidFill>
          </a:ln>
        </p:spPr>
      </p:pic>
      <p:sp>
        <p:nvSpPr>
          <p:cNvPr id="9" name="TextBox 8">
            <a:extLst>
              <a:ext uri="{FF2B5EF4-FFF2-40B4-BE49-F238E27FC236}">
                <a16:creationId xmlns:a16="http://schemas.microsoft.com/office/drawing/2014/main" id="{C1F76814-A0F1-4A32-A45A-94B573A3DACB}"/>
              </a:ext>
            </a:extLst>
          </p:cNvPr>
          <p:cNvSpPr txBox="1"/>
          <p:nvPr/>
        </p:nvSpPr>
        <p:spPr>
          <a:xfrm>
            <a:off x="863409" y="800917"/>
            <a:ext cx="2907587" cy="369332"/>
          </a:xfrm>
          <a:prstGeom prst="rect">
            <a:avLst/>
          </a:prstGeom>
          <a:noFill/>
        </p:spPr>
        <p:txBody>
          <a:bodyPr wrap="square" rtlCol="0">
            <a:spAutoFit/>
          </a:bodyPr>
          <a:lstStyle/>
          <a:p>
            <a:r>
              <a:rPr lang="en-GB" dirty="0"/>
              <a:t>Loop Farm Roundabout</a:t>
            </a:r>
          </a:p>
        </p:txBody>
      </p:sp>
      <p:pic>
        <p:nvPicPr>
          <p:cNvPr id="12" name="Picture 11">
            <a:extLst>
              <a:ext uri="{FF2B5EF4-FFF2-40B4-BE49-F238E27FC236}">
                <a16:creationId xmlns:a16="http://schemas.microsoft.com/office/drawing/2014/main" id="{250FB934-7D50-4E00-ADCF-35D6DB0A2D83}"/>
              </a:ext>
            </a:extLst>
          </p:cNvPr>
          <p:cNvPicPr>
            <a:picLocks noChangeAspect="1"/>
          </p:cNvPicPr>
          <p:nvPr/>
        </p:nvPicPr>
        <p:blipFill>
          <a:blip r:embed="rId4"/>
          <a:stretch>
            <a:fillRect/>
          </a:stretch>
        </p:blipFill>
        <p:spPr>
          <a:xfrm>
            <a:off x="863409" y="1170249"/>
            <a:ext cx="520727" cy="400071"/>
          </a:xfrm>
          <a:prstGeom prst="rect">
            <a:avLst/>
          </a:prstGeom>
        </p:spPr>
      </p:pic>
    </p:spTree>
    <p:extLst>
      <p:ext uri="{BB962C8B-B14F-4D97-AF65-F5344CB8AC3E}">
        <p14:creationId xmlns:p14="http://schemas.microsoft.com/office/powerpoint/2010/main" val="1327064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124685"/>
            <a:ext cx="8229600" cy="518013"/>
          </a:xfrm>
        </p:spPr>
        <p:txBody>
          <a:bodyPr anchor="ctr">
            <a:normAutofit/>
          </a:bodyPr>
          <a:lstStyle/>
          <a:p>
            <a:pPr algn="ctr">
              <a:lnSpc>
                <a:spcPct val="90000"/>
              </a:lnSpc>
            </a:pPr>
            <a:r>
              <a:rPr lang="en-GB" sz="2400" b="1" dirty="0"/>
              <a:t>Peartree Interchange – Loop Farm Roundabout</a:t>
            </a:r>
            <a:endParaRPr lang="en-GB" sz="2400" dirty="0"/>
          </a:p>
        </p:txBody>
      </p:sp>
      <p:sp>
        <p:nvSpPr>
          <p:cNvPr id="9" name="TextBox 8">
            <a:extLst>
              <a:ext uri="{FF2B5EF4-FFF2-40B4-BE49-F238E27FC236}">
                <a16:creationId xmlns:a16="http://schemas.microsoft.com/office/drawing/2014/main" id="{C1F76814-A0F1-4A32-A45A-94B573A3DACB}"/>
              </a:ext>
            </a:extLst>
          </p:cNvPr>
          <p:cNvSpPr txBox="1"/>
          <p:nvPr/>
        </p:nvSpPr>
        <p:spPr>
          <a:xfrm>
            <a:off x="1469584" y="590861"/>
            <a:ext cx="2907587" cy="369332"/>
          </a:xfrm>
          <a:prstGeom prst="rect">
            <a:avLst/>
          </a:prstGeom>
          <a:noFill/>
        </p:spPr>
        <p:txBody>
          <a:bodyPr wrap="square" rtlCol="0">
            <a:spAutoFit/>
          </a:bodyPr>
          <a:lstStyle/>
          <a:p>
            <a:r>
              <a:rPr lang="en-GB" dirty="0"/>
              <a:t>Peartree Interchange</a:t>
            </a:r>
          </a:p>
        </p:txBody>
      </p:sp>
      <p:pic>
        <p:nvPicPr>
          <p:cNvPr id="4" name="Picture 3">
            <a:extLst>
              <a:ext uri="{FF2B5EF4-FFF2-40B4-BE49-F238E27FC236}">
                <a16:creationId xmlns:a16="http://schemas.microsoft.com/office/drawing/2014/main" id="{FD0F4FE5-86DE-41A2-A5E7-606B53C9E82D}"/>
              </a:ext>
            </a:extLst>
          </p:cNvPr>
          <p:cNvPicPr>
            <a:picLocks noChangeAspect="1"/>
          </p:cNvPicPr>
          <p:nvPr/>
        </p:nvPicPr>
        <p:blipFill>
          <a:blip r:embed="rId3"/>
          <a:stretch>
            <a:fillRect/>
          </a:stretch>
        </p:blipFill>
        <p:spPr>
          <a:xfrm>
            <a:off x="1564834" y="912567"/>
            <a:ext cx="7304546" cy="5823307"/>
          </a:xfrm>
          <a:prstGeom prst="rect">
            <a:avLst/>
          </a:prstGeom>
        </p:spPr>
      </p:pic>
    </p:spTree>
    <p:extLst>
      <p:ext uri="{BB962C8B-B14F-4D97-AF65-F5344CB8AC3E}">
        <p14:creationId xmlns:p14="http://schemas.microsoft.com/office/powerpoint/2010/main" val="38611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274638"/>
            <a:ext cx="8229599" cy="863282"/>
          </a:xfrm>
        </p:spPr>
        <p:txBody>
          <a:bodyPr>
            <a:noAutofit/>
          </a:bodyPr>
          <a:lstStyle/>
          <a:p>
            <a:pPr algn="ctr"/>
            <a:r>
              <a:rPr lang="en-GB" sz="2400" b="1" dirty="0"/>
              <a:t>Peartree Interchange – Loop Farm Roundabout</a:t>
            </a:r>
            <a:endParaRPr lang="en-GB" sz="2400" dirty="0"/>
          </a:p>
        </p:txBody>
      </p:sp>
      <p:sp>
        <p:nvSpPr>
          <p:cNvPr id="3" name="Content Placeholder 2">
            <a:extLst>
              <a:ext uri="{FF2B5EF4-FFF2-40B4-BE49-F238E27FC236}">
                <a16:creationId xmlns:a16="http://schemas.microsoft.com/office/drawing/2014/main" id="{E3AB712F-3498-47AB-B9E7-39A2ECECD5C4}"/>
              </a:ext>
            </a:extLst>
          </p:cNvPr>
          <p:cNvSpPr>
            <a:spLocks noGrp="1"/>
          </p:cNvSpPr>
          <p:nvPr>
            <p:ph sz="half" idx="1"/>
          </p:nvPr>
        </p:nvSpPr>
        <p:spPr>
          <a:xfrm>
            <a:off x="619760" y="1499869"/>
            <a:ext cx="7843520" cy="2126909"/>
          </a:xfrm>
        </p:spPr>
        <p:txBody>
          <a:bodyPr>
            <a:noAutofit/>
          </a:bodyPr>
          <a:lstStyle/>
          <a:p>
            <a:pPr marL="0" indent="0">
              <a:buNone/>
            </a:pPr>
            <a:r>
              <a:rPr lang="en-GB" sz="1600" b="1" dirty="0"/>
              <a:t>Summary:</a:t>
            </a:r>
          </a:p>
          <a:p>
            <a:r>
              <a:rPr lang="en-GB" sz="1400" dirty="0"/>
              <a:t>Scheme will provide a southbound bus lane on the A44N approach to Peartree Interchange.</a:t>
            </a:r>
          </a:p>
          <a:p>
            <a:r>
              <a:rPr lang="en-GB" sz="1400" dirty="0"/>
              <a:t>A combination of widening the circulatory and modifying entries and exits on the approach to Peartree Interchange will secure the performance of this junction in the future for the benefit of all users. </a:t>
            </a:r>
          </a:p>
          <a:p>
            <a:r>
              <a:rPr lang="en-GB" sz="1400" dirty="0"/>
              <a:t>Existing NMU provision is to be improved with wider shared use paths and provision of new signalised crossing facilities.</a:t>
            </a:r>
          </a:p>
          <a:p>
            <a:r>
              <a:rPr lang="en-GB" sz="1400" dirty="0"/>
              <a:t>Speed limits are reduced from 50mph to 40mph. </a:t>
            </a:r>
          </a:p>
          <a:p>
            <a:pPr marL="0" indent="0">
              <a:buNone/>
            </a:pPr>
            <a:endParaRPr lang="en-GB" sz="1400" dirty="0"/>
          </a:p>
          <a:p>
            <a:pPr marL="0" indent="0">
              <a:buNone/>
            </a:pPr>
            <a:r>
              <a:rPr lang="en-GB" sz="1400" b="1" dirty="0"/>
              <a:t>Stage: </a:t>
            </a:r>
            <a:r>
              <a:rPr lang="en-GB" sz="1400" dirty="0"/>
              <a:t>Preliminary Design Complete. Detailed Design about to commence</a:t>
            </a:r>
          </a:p>
          <a:p>
            <a:pPr marL="0" indent="0">
              <a:buNone/>
            </a:pPr>
            <a:r>
              <a:rPr lang="en-GB" sz="1400" b="1" dirty="0"/>
              <a:t>Cost Allocation: </a:t>
            </a:r>
            <a:r>
              <a:rPr lang="en-GB" sz="1400" dirty="0"/>
              <a:t>£16.2m (Inc. P1A) funded by Growth Deal</a:t>
            </a:r>
          </a:p>
          <a:p>
            <a:pPr marL="0" indent="0">
              <a:buNone/>
            </a:pPr>
            <a:r>
              <a:rPr lang="en-GB" sz="1400" b="1" dirty="0"/>
              <a:t>Construction Start Date: </a:t>
            </a:r>
            <a:r>
              <a:rPr lang="en-GB" sz="1400" dirty="0"/>
              <a:t>June 2022</a:t>
            </a:r>
          </a:p>
          <a:p>
            <a:pPr marL="0" indent="0">
              <a:buNone/>
            </a:pPr>
            <a:endParaRPr lang="en-GB" sz="1400" dirty="0"/>
          </a:p>
          <a:p>
            <a:pPr marL="0" indent="0">
              <a:buNone/>
            </a:pPr>
            <a:endParaRPr lang="en-GB" sz="1400" b="1" dirty="0"/>
          </a:p>
          <a:p>
            <a:pPr marL="0" indent="0">
              <a:buNone/>
            </a:pPr>
            <a:endParaRPr lang="en-GB" sz="1400" b="1" dirty="0"/>
          </a:p>
          <a:p>
            <a:pPr marL="0" indent="0">
              <a:buNone/>
            </a:pPr>
            <a:r>
              <a:rPr lang="en-GB" sz="1400" dirty="0"/>
              <a:t> </a:t>
            </a:r>
          </a:p>
        </p:txBody>
      </p:sp>
      <p:sp>
        <p:nvSpPr>
          <p:cNvPr id="9" name="Slide Number Placeholder 8">
            <a:extLst>
              <a:ext uri="{FF2B5EF4-FFF2-40B4-BE49-F238E27FC236}">
                <a16:creationId xmlns:a16="http://schemas.microsoft.com/office/drawing/2014/main" id="{6E8ECE4F-0D2E-48A2-A9A5-696947194399}"/>
              </a:ext>
            </a:extLst>
          </p:cNvPr>
          <p:cNvSpPr>
            <a:spLocks noGrp="1"/>
          </p:cNvSpPr>
          <p:nvPr>
            <p:ph type="sldNum" sz="quarter" idx="12"/>
          </p:nvPr>
        </p:nvSpPr>
        <p:spPr/>
        <p:txBody>
          <a:bodyPr/>
          <a:lstStyle/>
          <a:p>
            <a:fld id="{0BFA8593-0BBA-7F48-8F32-2E8CD1832156}" type="slidenum">
              <a:rPr lang="en-US" smtClean="0"/>
              <a:t>10</a:t>
            </a:fld>
            <a:endParaRPr lang="en-US" dirty="0"/>
          </a:p>
        </p:txBody>
      </p:sp>
    </p:spTree>
    <p:extLst>
      <p:ext uri="{BB962C8B-B14F-4D97-AF65-F5344CB8AC3E}">
        <p14:creationId xmlns:p14="http://schemas.microsoft.com/office/powerpoint/2010/main" val="2359390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124685"/>
            <a:ext cx="8229600" cy="518013"/>
          </a:xfrm>
        </p:spPr>
        <p:txBody>
          <a:bodyPr anchor="ctr">
            <a:normAutofit/>
          </a:bodyPr>
          <a:lstStyle/>
          <a:p>
            <a:pPr algn="ctr">
              <a:lnSpc>
                <a:spcPct val="90000"/>
              </a:lnSpc>
            </a:pPr>
            <a:r>
              <a:rPr lang="en-GB" sz="2400" b="1" dirty="0"/>
              <a:t>Kidlington Roundabout</a:t>
            </a:r>
            <a:endParaRPr lang="en-GB" sz="2400" dirty="0"/>
          </a:p>
        </p:txBody>
      </p:sp>
      <p:pic>
        <p:nvPicPr>
          <p:cNvPr id="4" name="Picture 3">
            <a:extLst>
              <a:ext uri="{FF2B5EF4-FFF2-40B4-BE49-F238E27FC236}">
                <a16:creationId xmlns:a16="http://schemas.microsoft.com/office/drawing/2014/main" id="{65B1B155-13C8-4AED-AB9A-A06682A351EE}"/>
              </a:ext>
            </a:extLst>
          </p:cNvPr>
          <p:cNvPicPr>
            <a:picLocks noChangeAspect="1"/>
          </p:cNvPicPr>
          <p:nvPr/>
        </p:nvPicPr>
        <p:blipFill>
          <a:blip r:embed="rId3"/>
          <a:stretch>
            <a:fillRect/>
          </a:stretch>
        </p:blipFill>
        <p:spPr>
          <a:xfrm>
            <a:off x="1055363" y="560506"/>
            <a:ext cx="7841851" cy="6200011"/>
          </a:xfrm>
          <a:prstGeom prst="rect">
            <a:avLst/>
          </a:prstGeom>
        </p:spPr>
      </p:pic>
    </p:spTree>
    <p:extLst>
      <p:ext uri="{BB962C8B-B14F-4D97-AF65-F5344CB8AC3E}">
        <p14:creationId xmlns:p14="http://schemas.microsoft.com/office/powerpoint/2010/main" val="4191918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8E99-1933-4EFB-9612-5859704BDDCA}"/>
              </a:ext>
            </a:extLst>
          </p:cNvPr>
          <p:cNvSpPr>
            <a:spLocks noGrp="1"/>
          </p:cNvSpPr>
          <p:nvPr>
            <p:ph type="title"/>
          </p:nvPr>
        </p:nvSpPr>
        <p:spPr>
          <a:xfrm>
            <a:off x="457200" y="274638"/>
            <a:ext cx="8229599" cy="863282"/>
          </a:xfrm>
        </p:spPr>
        <p:txBody>
          <a:bodyPr>
            <a:noAutofit/>
          </a:bodyPr>
          <a:lstStyle/>
          <a:p>
            <a:pPr algn="ctr"/>
            <a:r>
              <a:rPr lang="en-GB" sz="2400" b="1" dirty="0"/>
              <a:t>Kidlington Roundabout</a:t>
            </a:r>
            <a:endParaRPr lang="en-GB" sz="2400" dirty="0"/>
          </a:p>
        </p:txBody>
      </p:sp>
      <p:sp>
        <p:nvSpPr>
          <p:cNvPr id="3" name="Content Placeholder 2">
            <a:extLst>
              <a:ext uri="{FF2B5EF4-FFF2-40B4-BE49-F238E27FC236}">
                <a16:creationId xmlns:a16="http://schemas.microsoft.com/office/drawing/2014/main" id="{E3AB712F-3498-47AB-B9E7-39A2ECECD5C4}"/>
              </a:ext>
            </a:extLst>
          </p:cNvPr>
          <p:cNvSpPr>
            <a:spLocks noGrp="1"/>
          </p:cNvSpPr>
          <p:nvPr>
            <p:ph sz="half" idx="1"/>
          </p:nvPr>
        </p:nvSpPr>
        <p:spPr>
          <a:xfrm>
            <a:off x="619760" y="1499869"/>
            <a:ext cx="7843520" cy="2979663"/>
          </a:xfrm>
        </p:spPr>
        <p:txBody>
          <a:bodyPr>
            <a:noAutofit/>
          </a:bodyPr>
          <a:lstStyle/>
          <a:p>
            <a:pPr marL="0" indent="0">
              <a:buNone/>
            </a:pPr>
            <a:r>
              <a:rPr lang="en-GB" sz="1600" b="1" dirty="0"/>
              <a:t>Summary:</a:t>
            </a:r>
          </a:p>
          <a:p>
            <a:r>
              <a:rPr lang="en-GB" sz="1400" dirty="0"/>
              <a:t>Scheme will provide a southbound bus lane along Bicester Road connecting with bus lane on Kidlington Roundabout. </a:t>
            </a:r>
          </a:p>
          <a:p>
            <a:r>
              <a:rPr lang="en-GB" sz="1400" dirty="0"/>
              <a:t>Improved infrastructure for buses on the A4260 SB approach as left turns are separated from buses. </a:t>
            </a:r>
          </a:p>
          <a:p>
            <a:r>
              <a:rPr lang="en-GB" sz="1400" dirty="0"/>
              <a:t>Signalised crossings are proposed to provide safer access for NMUs across the roundabout.</a:t>
            </a:r>
          </a:p>
          <a:p>
            <a:pPr marL="0" indent="0">
              <a:buNone/>
            </a:pPr>
            <a:endParaRPr lang="en-GB" sz="1400" dirty="0"/>
          </a:p>
          <a:p>
            <a:pPr marL="0" indent="0">
              <a:buNone/>
            </a:pPr>
            <a:r>
              <a:rPr lang="en-GB" sz="1400" b="1" dirty="0"/>
              <a:t>Stage: </a:t>
            </a:r>
            <a:r>
              <a:rPr lang="en-GB" sz="1400" dirty="0"/>
              <a:t>Preliminary Design to commence</a:t>
            </a:r>
          </a:p>
          <a:p>
            <a:pPr marL="0" indent="0">
              <a:buNone/>
            </a:pPr>
            <a:r>
              <a:rPr lang="en-GB" sz="1400" b="1" dirty="0"/>
              <a:t>Cost Allocation: </a:t>
            </a:r>
            <a:r>
              <a:rPr lang="en-GB" sz="1400" dirty="0"/>
              <a:t>£6.0m funded by Growth Deal </a:t>
            </a:r>
          </a:p>
          <a:p>
            <a:pPr marL="0" indent="0">
              <a:buNone/>
            </a:pPr>
            <a:r>
              <a:rPr lang="en-GB" sz="1400" b="1" dirty="0"/>
              <a:t>Construction Start Date: </a:t>
            </a:r>
            <a:r>
              <a:rPr lang="en-GB" sz="1400" dirty="0"/>
              <a:t>September 2022</a:t>
            </a:r>
          </a:p>
          <a:p>
            <a:pPr marL="0" indent="0">
              <a:buNone/>
            </a:pPr>
            <a:endParaRPr lang="en-GB" sz="1400" dirty="0"/>
          </a:p>
          <a:p>
            <a:pPr marL="0" indent="0">
              <a:buNone/>
            </a:pPr>
            <a:endParaRPr lang="en-GB" sz="1400" b="1" dirty="0"/>
          </a:p>
          <a:p>
            <a:pPr marL="0" indent="0">
              <a:buNone/>
            </a:pPr>
            <a:endParaRPr lang="en-GB" sz="1400" b="1" dirty="0"/>
          </a:p>
          <a:p>
            <a:pPr marL="0" indent="0">
              <a:buNone/>
            </a:pPr>
            <a:r>
              <a:rPr lang="en-GB" sz="1400" dirty="0"/>
              <a:t> </a:t>
            </a:r>
          </a:p>
        </p:txBody>
      </p:sp>
      <p:sp>
        <p:nvSpPr>
          <p:cNvPr id="9" name="Slide Number Placeholder 8">
            <a:extLst>
              <a:ext uri="{FF2B5EF4-FFF2-40B4-BE49-F238E27FC236}">
                <a16:creationId xmlns:a16="http://schemas.microsoft.com/office/drawing/2014/main" id="{6E8ECE4F-0D2E-48A2-A9A5-696947194399}"/>
              </a:ext>
            </a:extLst>
          </p:cNvPr>
          <p:cNvSpPr>
            <a:spLocks noGrp="1"/>
          </p:cNvSpPr>
          <p:nvPr>
            <p:ph type="sldNum" sz="quarter" idx="12"/>
          </p:nvPr>
        </p:nvSpPr>
        <p:spPr/>
        <p:txBody>
          <a:bodyPr/>
          <a:lstStyle/>
          <a:p>
            <a:fld id="{0BFA8593-0BBA-7F48-8F32-2E8CD1832156}" type="slidenum">
              <a:rPr lang="en-US" smtClean="0"/>
              <a:t>12</a:t>
            </a:fld>
            <a:endParaRPr lang="en-US" dirty="0"/>
          </a:p>
        </p:txBody>
      </p:sp>
    </p:spTree>
    <p:extLst>
      <p:ext uri="{BB962C8B-B14F-4D97-AF65-F5344CB8AC3E}">
        <p14:creationId xmlns:p14="http://schemas.microsoft.com/office/powerpoint/2010/main" val="237549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5F651-E553-46C3-8192-2897E78DF1CB}"/>
              </a:ext>
            </a:extLst>
          </p:cNvPr>
          <p:cNvSpPr>
            <a:spLocks noGrp="1"/>
          </p:cNvSpPr>
          <p:nvPr>
            <p:ph type="title"/>
          </p:nvPr>
        </p:nvSpPr>
        <p:spPr>
          <a:xfrm>
            <a:off x="746449" y="2747250"/>
            <a:ext cx="6046237" cy="1143000"/>
          </a:xfrm>
        </p:spPr>
        <p:txBody>
          <a:bodyPr>
            <a:normAutofit/>
          </a:bodyPr>
          <a:lstStyle/>
          <a:p>
            <a:r>
              <a:rPr lang="en-GB" sz="4400" u="none" strike="noStrike" dirty="0">
                <a:effectLst/>
              </a:rPr>
              <a:t>Feedback &amp; Discussion</a:t>
            </a:r>
            <a:endParaRPr lang="en-GB" dirty="0"/>
          </a:p>
        </p:txBody>
      </p:sp>
      <p:sp>
        <p:nvSpPr>
          <p:cNvPr id="6" name="Slide Number Placeholder 5">
            <a:extLst>
              <a:ext uri="{FF2B5EF4-FFF2-40B4-BE49-F238E27FC236}">
                <a16:creationId xmlns:a16="http://schemas.microsoft.com/office/drawing/2014/main" id="{EB667343-AC25-4AC6-9395-794FB1A31FD3}"/>
              </a:ext>
            </a:extLst>
          </p:cNvPr>
          <p:cNvSpPr>
            <a:spLocks noGrp="1"/>
          </p:cNvSpPr>
          <p:nvPr>
            <p:ph type="sldNum" sz="quarter" idx="12"/>
          </p:nvPr>
        </p:nvSpPr>
        <p:spPr/>
        <p:txBody>
          <a:bodyPr/>
          <a:lstStyle/>
          <a:p>
            <a:fld id="{0BFA8593-0BBA-7F48-8F32-2E8CD1832156}" type="slidenum">
              <a:rPr lang="en-US" smtClean="0"/>
              <a:t>13</a:t>
            </a:fld>
            <a:endParaRPr lang="en-US" dirty="0"/>
          </a:p>
        </p:txBody>
      </p:sp>
      <p:sp>
        <p:nvSpPr>
          <p:cNvPr id="7" name="Title 1">
            <a:extLst>
              <a:ext uri="{FF2B5EF4-FFF2-40B4-BE49-F238E27FC236}">
                <a16:creationId xmlns:a16="http://schemas.microsoft.com/office/drawing/2014/main" id="{DB098619-E2BA-40F2-A6BC-CF6FE3983C83}"/>
              </a:ext>
            </a:extLst>
          </p:cNvPr>
          <p:cNvSpPr txBox="1">
            <a:spLocks/>
          </p:cNvSpPr>
          <p:nvPr/>
        </p:nvSpPr>
        <p:spPr>
          <a:xfrm>
            <a:off x="746448" y="4159283"/>
            <a:ext cx="6046237"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r>
              <a:rPr lang="en-GB" dirty="0"/>
              <a:t>A.O.B</a:t>
            </a:r>
          </a:p>
        </p:txBody>
      </p:sp>
    </p:spTree>
    <p:extLst>
      <p:ext uri="{BB962C8B-B14F-4D97-AF65-F5344CB8AC3E}">
        <p14:creationId xmlns:p14="http://schemas.microsoft.com/office/powerpoint/2010/main" val="2646740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92C3A81F91394DAFE8B3FF5EE403BD" ma:contentTypeVersion="13" ma:contentTypeDescription="Create a new document." ma:contentTypeScope="" ma:versionID="003c780415a9d98b2750357e55639351">
  <xsd:schema xmlns:xsd="http://www.w3.org/2001/XMLSchema" xmlns:xs="http://www.w3.org/2001/XMLSchema" xmlns:p="http://schemas.microsoft.com/office/2006/metadata/properties" xmlns:ns3="7446af49-0157-4784-b7e4-a8135f4de511" xmlns:ns4="9ac72267-b3a7-439f-bf2a-c616fd0a665c" targetNamespace="http://schemas.microsoft.com/office/2006/metadata/properties" ma:root="true" ma:fieldsID="91463e035eda8eaabc6a7693760caf41" ns3:_="" ns4:_="">
    <xsd:import namespace="7446af49-0157-4784-b7e4-a8135f4de511"/>
    <xsd:import namespace="9ac72267-b3a7-439f-bf2a-c616fd0a665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6af49-0157-4784-b7e4-a8135f4de51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c72267-b3a7-439f-bf2a-c616fd0a665c"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C07CDA-2D60-45FB-A10E-B6082A04A12D}">
  <ds:schemaRefs>
    <ds:schemaRef ds:uri="http://purl.org/dc/elements/1.1/"/>
    <ds:schemaRef ds:uri="http://schemas.microsoft.com/office/2006/metadata/properties"/>
    <ds:schemaRef ds:uri="9ac72267-b3a7-439f-bf2a-c616fd0a665c"/>
    <ds:schemaRef ds:uri="http://purl.org/dc/terms/"/>
    <ds:schemaRef ds:uri="http://schemas.openxmlformats.org/package/2006/metadata/core-properties"/>
    <ds:schemaRef ds:uri="http://schemas.microsoft.com/office/2006/documentManagement/types"/>
    <ds:schemaRef ds:uri="7446af49-0157-4784-b7e4-a8135f4de5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E2D20C3E-5DA8-4F0F-BD20-CCA9D6629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6af49-0157-4784-b7e4-a8135f4de511"/>
    <ds:schemaRef ds:uri="9ac72267-b3a7-439f-bf2a-c616fd0a66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BB8A56-32CC-421E-AF8B-D945E115D0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1378</TotalTime>
  <Words>1615</Words>
  <Application>Microsoft Office PowerPoint</Application>
  <PresentationFormat>On-screen Show (4:3)</PresentationFormat>
  <Paragraphs>133</Paragraphs>
  <Slides>13</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North of Oxford Corridor Schemes  A44/A4260 Briefing </vt:lpstr>
      <vt:lpstr>Agenda</vt:lpstr>
      <vt:lpstr> A44/A4260 corridor study</vt:lpstr>
      <vt:lpstr>Background </vt:lpstr>
      <vt:lpstr>Loop Farm - Cassington Roundabout</vt:lpstr>
      <vt:lpstr>Loop Farm - Cassington Roundabout</vt:lpstr>
      <vt:lpstr>Loop Farm – Cassington Road</vt:lpstr>
      <vt:lpstr>Peartree Interchange – Loop Farm Roundabout</vt:lpstr>
      <vt:lpstr>Peartree Interchange – Loop Farm Roundabout</vt:lpstr>
      <vt:lpstr>Peartree Interchange – Loop Farm Roundabout</vt:lpstr>
      <vt:lpstr>Kidlington Roundabout</vt:lpstr>
      <vt:lpstr>Kidlington Roundabout</vt:lpstr>
      <vt:lpstr>Feedback &amp;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Oxfordshire Growth Program Briefing Oxford Bus Company | Thames Travel | Carousel Buses | City Sightseeing Oxford</dc:title>
  <dc:creator>Mohammad, Adil - Communities</dc:creator>
  <cp:lastModifiedBy>Rossi, James - Communities</cp:lastModifiedBy>
  <cp:revision>117</cp:revision>
  <dcterms:created xsi:type="dcterms:W3CDTF">2021-08-05T02:58:12Z</dcterms:created>
  <dcterms:modified xsi:type="dcterms:W3CDTF">2021-10-28T13:37:56Z</dcterms:modified>
</cp:coreProperties>
</file>